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6" r:id="rId2"/>
    <p:sldId id="290" r:id="rId3"/>
    <p:sldId id="275" r:id="rId4"/>
    <p:sldId id="287" r:id="rId5"/>
    <p:sldId id="260" r:id="rId6"/>
    <p:sldId id="276" r:id="rId7"/>
    <p:sldId id="291" r:id="rId8"/>
    <p:sldId id="292" r:id="rId9"/>
    <p:sldId id="293" r:id="rId10"/>
    <p:sldId id="278" r:id="rId11"/>
    <p:sldId id="289" r:id="rId12"/>
    <p:sldId id="264" r:id="rId13"/>
    <p:sldId id="288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7A7"/>
    <a:srgbClr val="FFFFFF"/>
    <a:srgbClr val="FFF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24" autoAdjust="0"/>
  </p:normalViewPr>
  <p:slideViewPr>
    <p:cSldViewPr snapToGrid="0" snapToObjects="1">
      <p:cViewPr>
        <p:scale>
          <a:sx n="100" d="100"/>
          <a:sy n="100" d="100"/>
        </p:scale>
        <p:origin x="-11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22178-DD6C-EB4E-8339-8F47DA0DE39C}" type="datetimeFigureOut">
              <a:rPr lang="en-US" smtClean="0"/>
              <a:t>8/14/14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E638F-C581-7849-95F4-610C4EE3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EDA-D90B-5F4D-877F-30EEA3CA8188}" type="datetimeFigureOut">
              <a:rPr lang="en-US" smtClean="0"/>
              <a:t>8/14/14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F8883-D6E4-5A49-8375-E01F641A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5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B617-34A7-F343-95F1-0A2309D9B3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3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B617-34A7-F343-95F1-0A2309D9B3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CB617-34A7-F343-95F1-0A2309D9B3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990600"/>
          </a:xfrm>
        </p:spPr>
        <p:txBody>
          <a:bodyPr/>
          <a:lstStyle>
            <a:lvl1pPr>
              <a:defRPr sz="3600">
                <a:latin typeface="Optima"/>
                <a:cs typeface="Optim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185" name="Picture 17" descr="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8839200" cy="228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1905000"/>
            <a:ext cx="381000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flipH="1">
            <a:off x="8686800" y="1905000"/>
            <a:ext cx="454025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Times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Optima"/>
                <a:cs typeface="Optima"/>
              </a:defRPr>
            </a:lvl1pPr>
          </a:lstStyle>
          <a:p>
            <a:r>
              <a:rPr lang="en-US" smtClean="0"/>
              <a:t>TUES14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Optima"/>
                <a:cs typeface="Optima"/>
              </a:defRPr>
            </a:lvl1pPr>
          </a:lstStyle>
          <a:p>
            <a:r>
              <a:rPr lang="en-US" smtClean="0"/>
              <a:t>UGC 12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324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Optima"/>
                <a:cs typeface="Optima"/>
              </a:defRPr>
            </a:lvl1pPr>
          </a:lstStyle>
          <a:p>
            <a:fld id="{7087F51E-C968-4642-99CF-EE90FFA65F66}" type="slidenum">
              <a:rPr lang="en-US" smtClean="0"/>
              <a:t>‹#›</a:t>
            </a:fld>
            <a:endParaRPr lang="en-US"/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176" name="Picture 32" descr="ba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990600"/>
            <a:ext cx="8839200" cy="1206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Optima"/>
          <a:ea typeface="+mj-ea"/>
          <a:cs typeface="Optim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Lucida Grande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8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400">
          <a:solidFill>
            <a:schemeClr val="tx1"/>
          </a:solidFill>
          <a:latin typeface="Optima"/>
          <a:ea typeface="ＭＳ Ｐゴシック" charset="-128"/>
          <a:cs typeface="Optim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Optima"/>
          <a:ea typeface="ＭＳ Ｐゴシック" charset="-128"/>
          <a:cs typeface="Optim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>
          <a:solidFill>
            <a:schemeClr val="tx1"/>
          </a:solidFill>
          <a:latin typeface="Optima"/>
          <a:ea typeface="ＭＳ Ｐゴシック" charset="-128"/>
          <a:cs typeface="Optim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1600">
          <a:solidFill>
            <a:schemeClr val="tx1"/>
          </a:solidFill>
          <a:latin typeface="Optima"/>
          <a:ea typeface="ＭＳ Ｐゴシック" charset="-128"/>
          <a:cs typeface="Optim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emf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2279"/>
            <a:ext cx="7772400" cy="1822264"/>
          </a:xfrm>
        </p:spPr>
        <p:txBody>
          <a:bodyPr/>
          <a:lstStyle/>
          <a:p>
            <a:r>
              <a:rPr lang="en-US" sz="3200" dirty="0"/>
              <a:t>Integrating Parallel Computing into the Undergraduate </a:t>
            </a:r>
            <a:r>
              <a:rPr lang="en-US" sz="3200" dirty="0" smtClean="0"/>
              <a:t>Curriculum: </a:t>
            </a:r>
            <a:br>
              <a:rPr lang="en-US" sz="3200" dirty="0" smtClean="0"/>
            </a:br>
            <a:r>
              <a:rPr lang="en-US" sz="3200" dirty="0" smtClean="0"/>
              <a:t>Efforts at Texas State University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863" y="3723532"/>
            <a:ext cx="6668203" cy="2054366"/>
          </a:xfrm>
        </p:spPr>
        <p:txBody>
          <a:bodyPr/>
          <a:lstStyle/>
          <a:p>
            <a:r>
              <a:rPr lang="en-US" sz="1800" dirty="0" smtClean="0"/>
              <a:t>Martin Burtscher</a:t>
            </a:r>
          </a:p>
          <a:p>
            <a:r>
              <a:rPr lang="en-US" sz="1800" dirty="0" err="1"/>
              <a:t>Wuxu</a:t>
            </a:r>
            <a:r>
              <a:rPr lang="en-US" sz="1800" dirty="0"/>
              <a:t> Peng</a:t>
            </a:r>
          </a:p>
          <a:p>
            <a:r>
              <a:rPr lang="en-US" sz="1800" dirty="0"/>
              <a:t>Apan Qasem</a:t>
            </a:r>
          </a:p>
          <a:p>
            <a:r>
              <a:rPr lang="en-US" sz="1800" dirty="0" err="1" smtClean="0"/>
              <a:t>Hongchi</a:t>
            </a:r>
            <a:r>
              <a:rPr lang="en-US" sz="1800" dirty="0" smtClean="0"/>
              <a:t> Shi</a:t>
            </a:r>
          </a:p>
          <a:p>
            <a:r>
              <a:rPr lang="en-US" sz="1800" dirty="0"/>
              <a:t>Dan Tamir</a:t>
            </a:r>
          </a:p>
          <a:p>
            <a:r>
              <a:rPr lang="en-US" sz="1800" dirty="0" smtClean="0"/>
              <a:t>Heather </a:t>
            </a:r>
            <a:r>
              <a:rPr lang="en-US" sz="1800" dirty="0" err="1" smtClean="0"/>
              <a:t>Thiry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pic>
        <p:nvPicPr>
          <p:cNvPr id="4" name="Picture 3" descr="ur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56" y="159751"/>
            <a:ext cx="853193" cy="858333"/>
          </a:xfrm>
          <a:prstGeom prst="rect">
            <a:avLst/>
          </a:prstGeom>
        </p:spPr>
      </p:pic>
      <p:pic>
        <p:nvPicPr>
          <p:cNvPr id="5" name="Picture 4" descr="url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2" y="127876"/>
            <a:ext cx="1268912" cy="101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5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22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Optima" charset="0"/>
                <a:ea typeface="ＭＳ Ｐゴシック" charset="0"/>
                <a:cs typeface="Optima" charset="0"/>
              </a:rPr>
              <a:t>Modules</a:t>
            </a:r>
            <a:endParaRPr lang="en-US" sz="3200" dirty="0">
              <a:latin typeface="Optima" charset="0"/>
              <a:ea typeface="ＭＳ Ｐゴシック" charset="0"/>
              <a:cs typeface="Opti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740476"/>
              </p:ext>
            </p:extLst>
          </p:nvPr>
        </p:nvGraphicFramePr>
        <p:xfrm>
          <a:off x="1219200" y="1779331"/>
          <a:ext cx="6654800" cy="3718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257"/>
                <a:gridCol w="5669543"/>
              </a:tblGrid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Index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Module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Parallel Computing</a:t>
                      </a:r>
                      <a:r>
                        <a:rPr lang="en-US" sz="1600" baseline="0" dirty="0" smtClean="0"/>
                        <a:t> Fundamentals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Parallelization Techniques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B8"/>
                    </a:solidFill>
                  </a:tcPr>
                </a:tc>
              </a:tr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Intra-processor parallel architecture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Inter-processor parallel architecture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B8"/>
                    </a:solidFill>
                  </a:tcPr>
                </a:tc>
              </a:tr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Scheduling and mapping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B8"/>
                    </a:solidFill>
                  </a:tcPr>
                </a:tc>
              </a:tr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Communication</a:t>
                      </a:r>
                      <a:r>
                        <a:rPr lang="en-US" sz="1600" baseline="0" dirty="0" smtClean="0"/>
                        <a:t> and Synchronization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Performance - basic concepts 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B8"/>
                    </a:solidFill>
                  </a:tcPr>
                </a:tc>
              </a:tr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Performance - analysis</a:t>
                      </a:r>
                      <a:r>
                        <a:rPr lang="en-US" sz="1600" baseline="0" dirty="0" smtClean="0"/>
                        <a:t> and evaluation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8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Performance</a:t>
                      </a:r>
                      <a:r>
                        <a:rPr lang="en-US" sz="1600" baseline="0" dirty="0" smtClean="0"/>
                        <a:t> - memory, affinity and energy 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2400336" y="3300782"/>
            <a:ext cx="47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060677" y="3324965"/>
            <a:ext cx="47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502960" y="3396641"/>
            <a:ext cx="1630305" cy="399872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Software Engineering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41731" y="4699000"/>
            <a:ext cx="47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99028" y="5673379"/>
            <a:ext cx="223934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cs typeface="Optima"/>
              </a:rPr>
              <a:t>prerequisite</a:t>
            </a:r>
          </a:p>
          <a:p>
            <a:pPr algn="r"/>
            <a:r>
              <a:rPr lang="en-US" sz="1000" i="1" dirty="0" smtClean="0">
                <a:cs typeface="Optima"/>
              </a:rPr>
              <a:t> </a:t>
            </a:r>
          </a:p>
          <a:p>
            <a:pPr algn="r"/>
            <a:r>
              <a:rPr lang="en-US" sz="1000" i="1" dirty="0" smtClean="0">
                <a:cs typeface="Optima"/>
              </a:rPr>
              <a:t>required course 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93450" y="347256"/>
            <a:ext cx="0" cy="5684976"/>
          </a:xfrm>
          <a:prstGeom prst="straightConnector1">
            <a:avLst/>
          </a:prstGeom>
          <a:ln w="12700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420346" y="1118230"/>
            <a:ext cx="1630304" cy="399872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CS II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331117" y="603160"/>
            <a:ext cx="1630304" cy="399872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CS I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072227" y="2037408"/>
            <a:ext cx="1630305" cy="399871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Digital Logic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208159" y="2626346"/>
            <a:ext cx="1630304" cy="399872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Computer Ethics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507367" y="3892006"/>
            <a:ext cx="1630304" cy="399872"/>
          </a:xfrm>
          <a:prstGeom prst="rect">
            <a:avLst/>
          </a:prstGeom>
          <a:noFill/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Computer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Networks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334218" y="3903987"/>
            <a:ext cx="1630304" cy="399869"/>
          </a:xfrm>
          <a:prstGeom prst="rect">
            <a:avLst/>
          </a:prstGeom>
          <a:noFill/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Operating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Systems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908070" y="2610054"/>
            <a:ext cx="1630304" cy="399872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Data Structures 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246733" y="4790002"/>
            <a:ext cx="1630304" cy="399871"/>
          </a:xfrm>
          <a:prstGeom prst="rect">
            <a:avLst/>
          </a:prstGeom>
          <a:noFill/>
          <a:ln w="12700" cmpd="sng" algn="ctr">
            <a:solidFill>
              <a:schemeClr val="tx1"/>
            </a:solidFill>
            <a:prstDash val="solid"/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Parallel Programming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91926" y="964341"/>
            <a:ext cx="901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freshman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55263" y="5366133"/>
            <a:ext cx="6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senior</a:t>
            </a:r>
            <a:endParaRPr lang="en-US" sz="1200" dirty="0">
              <a:latin typeface="Calibri"/>
              <a:cs typeface="Calibri"/>
            </a:endParaRPr>
          </a:p>
        </p:txBody>
      </p:sp>
      <p:cxnSp>
        <p:nvCxnSpPr>
          <p:cNvPr id="134" name="Straight Arrow Connector 133"/>
          <p:cNvCxnSpPr>
            <a:stCxn id="87" idx="3"/>
          </p:cNvCxnSpPr>
          <p:nvPr/>
        </p:nvCxnSpPr>
        <p:spPr>
          <a:xfrm>
            <a:off x="2961421" y="803096"/>
            <a:ext cx="326706" cy="315134"/>
          </a:xfrm>
          <a:prstGeom prst="bentConnector3">
            <a:avLst>
              <a:gd name="adj1" fmla="val 100535"/>
            </a:avLst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451843" y="5833163"/>
            <a:ext cx="359233" cy="138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433426" y="6032232"/>
            <a:ext cx="437840" cy="148979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prstDash val="solid"/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1331117" y="2029784"/>
            <a:ext cx="1630304" cy="399872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Assembly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277766" y="2000054"/>
            <a:ext cx="1630304" cy="399872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Discrete Math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31117" y="3903984"/>
            <a:ext cx="1630304" cy="399872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Computer Architecture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101514" y="4790001"/>
            <a:ext cx="1630304" cy="399872"/>
          </a:xfrm>
          <a:prstGeom prst="rect">
            <a:avLst/>
          </a:prstGeom>
          <a:noFill/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Compilers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56295" y="4790001"/>
            <a:ext cx="1630304" cy="399872"/>
          </a:xfrm>
          <a:prstGeom prst="rect">
            <a:avLst/>
          </a:prstGeom>
          <a:solidFill>
            <a:srgbClr val="CCFFCC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OODI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11076" y="4790001"/>
            <a:ext cx="1630304" cy="399872"/>
          </a:xfrm>
          <a:prstGeom prst="rect">
            <a:avLst/>
          </a:prstGeom>
          <a:noFill/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Human Factors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842926" y="3402382"/>
            <a:ext cx="1630304" cy="399872"/>
          </a:xfrm>
          <a:prstGeom prst="rect">
            <a:avLst/>
          </a:prstGeom>
          <a:noFill/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Embedded Systems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81" name="Straight Arrow Connector 133"/>
          <p:cNvCxnSpPr>
            <a:stCxn id="38" idx="3"/>
            <a:endCxn id="115" idx="0"/>
          </p:cNvCxnSpPr>
          <p:nvPr/>
        </p:nvCxnSpPr>
        <p:spPr>
          <a:xfrm>
            <a:off x="4050650" y="1318166"/>
            <a:ext cx="3672572" cy="1291888"/>
          </a:xfrm>
          <a:prstGeom prst="bentConnector2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133"/>
          <p:cNvCxnSpPr>
            <a:stCxn id="115" idx="2"/>
            <a:endCxn id="144" idx="0"/>
          </p:cNvCxnSpPr>
          <p:nvPr/>
        </p:nvCxnSpPr>
        <p:spPr>
          <a:xfrm rot="5400000">
            <a:off x="6853606" y="2455348"/>
            <a:ext cx="315039" cy="1424194"/>
          </a:xfrm>
          <a:prstGeom prst="bentConnector3">
            <a:avLst>
              <a:gd name="adj1" fmla="val 33875"/>
            </a:avLst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133"/>
          <p:cNvCxnSpPr>
            <a:stCxn id="87" idx="2"/>
            <a:endCxn id="69" idx="0"/>
          </p:cNvCxnSpPr>
          <p:nvPr/>
        </p:nvCxnSpPr>
        <p:spPr>
          <a:xfrm rot="5400000">
            <a:off x="1632893" y="1516408"/>
            <a:ext cx="1026752" cy="12700"/>
          </a:xfrm>
          <a:prstGeom prst="bentConnector3">
            <a:avLst>
              <a:gd name="adj1" fmla="val 46289"/>
            </a:avLst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133"/>
          <p:cNvCxnSpPr>
            <a:stCxn id="87" idx="2"/>
            <a:endCxn id="93" idx="0"/>
          </p:cNvCxnSpPr>
          <p:nvPr/>
        </p:nvCxnSpPr>
        <p:spPr>
          <a:xfrm rot="16200000" flipH="1">
            <a:off x="2499636" y="649664"/>
            <a:ext cx="1034376" cy="1741111"/>
          </a:xfrm>
          <a:prstGeom prst="bentConnector3">
            <a:avLst>
              <a:gd name="adj1" fmla="val 65961"/>
            </a:avLst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33"/>
          <p:cNvCxnSpPr>
            <a:endCxn id="151" idx="0"/>
          </p:cNvCxnSpPr>
          <p:nvPr/>
        </p:nvCxnSpPr>
        <p:spPr>
          <a:xfrm rot="16200000" flipH="1">
            <a:off x="1951565" y="2613659"/>
            <a:ext cx="871127" cy="503118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33"/>
          <p:cNvCxnSpPr>
            <a:stCxn id="93" idx="2"/>
            <a:endCxn id="151" idx="0"/>
          </p:cNvCxnSpPr>
          <p:nvPr/>
        </p:nvCxnSpPr>
        <p:spPr>
          <a:xfrm rot="5400000">
            <a:off x="2831283" y="2244684"/>
            <a:ext cx="863503" cy="1248693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33"/>
          <p:cNvCxnSpPr>
            <a:stCxn id="70" idx="2"/>
            <a:endCxn id="115" idx="1"/>
          </p:cNvCxnSpPr>
          <p:nvPr/>
        </p:nvCxnSpPr>
        <p:spPr>
          <a:xfrm rot="16200000" flipH="1">
            <a:off x="6295462" y="2197382"/>
            <a:ext cx="410064" cy="815152"/>
          </a:xfrm>
          <a:prstGeom prst="bentConnector2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33"/>
          <p:cNvCxnSpPr>
            <a:stCxn id="115" idx="3"/>
            <a:endCxn id="95" idx="0"/>
          </p:cNvCxnSpPr>
          <p:nvPr/>
        </p:nvCxnSpPr>
        <p:spPr>
          <a:xfrm flipH="1">
            <a:off x="4680082" y="2809990"/>
            <a:ext cx="3858292" cy="1889010"/>
          </a:xfrm>
          <a:prstGeom prst="bentConnector4">
            <a:avLst>
              <a:gd name="adj1" fmla="val -5925"/>
              <a:gd name="adj2" fmla="val 86218"/>
            </a:avLst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1176686" y="4686300"/>
            <a:ext cx="75101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flipV="1">
            <a:off x="4507367" y="3300782"/>
            <a:ext cx="3476025" cy="196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>
            <a:off x="1315587" y="3318904"/>
            <a:ext cx="268498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TextBox 161"/>
          <p:cNvSpPr txBox="1"/>
          <p:nvPr/>
        </p:nvSpPr>
        <p:spPr>
          <a:xfrm>
            <a:off x="90501" y="2452124"/>
            <a:ext cx="901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sophomore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91926" y="3909129"/>
            <a:ext cx="901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junior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417065" y="338315"/>
            <a:ext cx="3432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Texas State CS Curriculum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1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28601" y="532990"/>
            <a:ext cx="8610599" cy="5735109"/>
            <a:chOff x="184532" y="265723"/>
            <a:chExt cx="7821785" cy="6585895"/>
          </a:xfrm>
        </p:grpSpPr>
        <p:grpSp>
          <p:nvGrpSpPr>
            <p:cNvPr id="132" name="Group 131"/>
            <p:cNvGrpSpPr/>
            <p:nvPr/>
          </p:nvGrpSpPr>
          <p:grpSpPr>
            <a:xfrm>
              <a:off x="184532" y="265723"/>
              <a:ext cx="7821785" cy="6585895"/>
              <a:chOff x="184532" y="265723"/>
              <a:chExt cx="8049143" cy="6585895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517466" y="265723"/>
                <a:ext cx="7716209" cy="2683143"/>
                <a:chOff x="517466" y="265723"/>
                <a:chExt cx="7716209" cy="2683143"/>
              </a:xfrm>
            </p:grpSpPr>
            <p:grpSp>
              <p:nvGrpSpPr>
                <p:cNvPr id="3" name="Group 12"/>
                <p:cNvGrpSpPr/>
                <p:nvPr/>
              </p:nvGrpSpPr>
              <p:grpSpPr>
                <a:xfrm>
                  <a:off x="1296194" y="990600"/>
                  <a:ext cx="1751806" cy="1474383"/>
                  <a:chOff x="1447800" y="674225"/>
                  <a:chExt cx="1828800" cy="849173"/>
                </a:xfrm>
                <a:effectLst/>
              </p:grpSpPr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1447800" y="674225"/>
                    <a:ext cx="1828800" cy="849173"/>
                  </a:xfrm>
                  <a:prstGeom prst="roundRect">
                    <a:avLst/>
                  </a:prstGeom>
                  <a:noFill/>
                  <a:ln w="12700" cap="sq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Data and Task Parallelism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Divide-and-conquer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Dynamic Programming</a:t>
                    </a:r>
                  </a:p>
                </p:txBody>
              </p:sp>
              <p:sp>
                <p:nvSpPr>
                  <p:cNvPr id="15" name="Round Same Side Corner Rectangle 14"/>
                  <p:cNvSpPr/>
                  <p:nvPr/>
                </p:nvSpPr>
                <p:spPr>
                  <a:xfrm>
                    <a:off x="1447800" y="674225"/>
                    <a:ext cx="1828800" cy="340373"/>
                  </a:xfrm>
                  <a:prstGeom prst="round2SameRect">
                    <a:avLst/>
                  </a:prstGeom>
                  <a:solidFill>
                    <a:schemeClr val="bg1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chemeClr val="tx1"/>
                        </a:solidFill>
                        <a:cs typeface="Optima"/>
                      </a:rPr>
                      <a:t>B. Parallelization Techniques and Parallel Algorithms</a:t>
                    </a:r>
                  </a:p>
                </p:txBody>
              </p:sp>
            </p:grpSp>
            <p:grpSp>
              <p:nvGrpSpPr>
                <p:cNvPr id="5" name="Group 15"/>
                <p:cNvGrpSpPr/>
                <p:nvPr/>
              </p:nvGrpSpPr>
              <p:grpSpPr>
                <a:xfrm>
                  <a:off x="5029200" y="1219200"/>
                  <a:ext cx="1828800" cy="1320800"/>
                  <a:chOff x="1447800" y="476250"/>
                  <a:chExt cx="1828800" cy="990600"/>
                </a:xfrm>
                <a:effectLst/>
              </p:grpSpPr>
              <p:sp>
                <p:nvSpPr>
                  <p:cNvPr id="17" name="Rounded Rectangle 16"/>
                  <p:cNvSpPr/>
                  <p:nvPr/>
                </p:nvSpPr>
                <p:spPr>
                  <a:xfrm>
                    <a:off x="1447800" y="476250"/>
                    <a:ext cx="1828800" cy="990600"/>
                  </a:xfrm>
                  <a:prstGeom prst="roundRect">
                    <a:avLst/>
                  </a:prstGeom>
                  <a:noFill/>
                  <a:ln w="12700" cap="sq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cs typeface="Optima"/>
                    </a:endParaRPr>
                  </a:p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cs typeface="Optima"/>
                    </a:endParaRPr>
                  </a:p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cs typeface="Optima"/>
                    </a:endParaRP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Communication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Synchronization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Scheduling for Power and Performance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Data Dependence</a:t>
                    </a:r>
                  </a:p>
                  <a:p>
                    <a:pPr algn="ctr"/>
                    <a:endParaRPr lang="en-US" sz="1000" dirty="0">
                      <a:solidFill>
                        <a:schemeClr val="tx1"/>
                      </a:solidFill>
                      <a:cs typeface="Optima"/>
                    </a:endParaRPr>
                  </a:p>
                </p:txBody>
              </p:sp>
              <p:sp>
                <p:nvSpPr>
                  <p:cNvPr id="18" name="Round Same Side Corner Rectangle 17"/>
                  <p:cNvSpPr/>
                  <p:nvPr/>
                </p:nvSpPr>
                <p:spPr>
                  <a:xfrm>
                    <a:off x="1447800" y="476250"/>
                    <a:ext cx="1828800" cy="266700"/>
                  </a:xfrm>
                  <a:prstGeom prst="round2SameRect">
                    <a:avLst/>
                  </a:prstGeom>
                  <a:solidFill>
                    <a:schemeClr val="bg1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chemeClr val="tx1"/>
                        </a:solidFill>
                        <a:cs typeface="Optima"/>
                      </a:rPr>
                      <a:t>D. Task Orchestration</a:t>
                    </a:r>
                  </a:p>
                </p:txBody>
              </p:sp>
            </p:grpSp>
            <p:grpSp>
              <p:nvGrpSpPr>
                <p:cNvPr id="6" name="Group 18"/>
                <p:cNvGrpSpPr/>
                <p:nvPr/>
              </p:nvGrpSpPr>
              <p:grpSpPr>
                <a:xfrm>
                  <a:off x="3124200" y="1752600"/>
                  <a:ext cx="1828800" cy="1196266"/>
                  <a:chOff x="1447800" y="604026"/>
                  <a:chExt cx="1828800" cy="751314"/>
                </a:xfrm>
                <a:effectLst/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1447800" y="604026"/>
                    <a:ext cx="1828800" cy="751314"/>
                  </a:xfrm>
                  <a:prstGeom prst="roundRect">
                    <a:avLst/>
                  </a:prstGeom>
                  <a:noFill/>
                  <a:ln w="12700" cap="sq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/>
                    </a:r>
                    <a:b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</a:br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/>
                    </a:r>
                    <a:b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</a:br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SMP, Clusters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NUMA, UMA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Cache Sharing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Cache Coherence</a:t>
                    </a:r>
                  </a:p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cs typeface="Optima"/>
                    </a:endParaRPr>
                  </a:p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cs typeface="Optima"/>
                    </a:endParaRPr>
                  </a:p>
                  <a:p>
                    <a:pPr algn="ctr"/>
                    <a:endParaRPr lang="en-US" sz="1100" dirty="0">
                      <a:solidFill>
                        <a:schemeClr val="tx1"/>
                      </a:solidFill>
                      <a:cs typeface="Optima"/>
                    </a:endParaRPr>
                  </a:p>
                </p:txBody>
              </p:sp>
              <p:sp>
                <p:nvSpPr>
                  <p:cNvPr id="21" name="Round Same Side Corner Rectangle 20"/>
                  <p:cNvSpPr/>
                  <p:nvPr/>
                </p:nvSpPr>
                <p:spPr>
                  <a:xfrm>
                    <a:off x="1447800" y="604026"/>
                    <a:ext cx="1828800" cy="266700"/>
                  </a:xfrm>
                  <a:prstGeom prst="round2SameRect">
                    <a:avLst/>
                  </a:prstGeom>
                  <a:solidFill>
                    <a:schemeClr val="bg1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chemeClr val="tx1"/>
                        </a:solidFill>
                        <a:cs typeface="Optima"/>
                      </a:rPr>
                      <a:t>C. Parallel Architectures</a:t>
                    </a:r>
                  </a:p>
                </p:txBody>
              </p:sp>
            </p:grpSp>
            <p:grpSp>
              <p:nvGrpSpPr>
                <p:cNvPr id="7" name="Group 96"/>
                <p:cNvGrpSpPr/>
                <p:nvPr/>
              </p:nvGrpSpPr>
              <p:grpSpPr>
                <a:xfrm>
                  <a:off x="7010401" y="265723"/>
                  <a:ext cx="1223274" cy="2683143"/>
                  <a:chOff x="6436999" y="196977"/>
                  <a:chExt cx="1226862" cy="2466530"/>
                </a:xfrm>
                <a:effectLst/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6437000" y="196977"/>
                    <a:ext cx="1226861" cy="2466530"/>
                  </a:xfrm>
                  <a:prstGeom prst="roundRect">
                    <a:avLst/>
                  </a:prstGeom>
                  <a:noFill/>
                  <a:ln w="12700" cap="sq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cs typeface="Optima"/>
                    </a:endParaRPr>
                  </a:p>
                  <a:p>
                    <a:pPr algn="ctr"/>
                    <a:endParaRPr lang="en-US" sz="1000" dirty="0" smtClean="0">
                      <a:solidFill>
                        <a:schemeClr val="tx1"/>
                      </a:solidFill>
                      <a:cs typeface="Optima"/>
                    </a:endParaRP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Speedup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Efficiency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Scalability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Cache Locality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Load Balancing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Complexity Analysis</a:t>
                    </a:r>
                  </a:p>
                </p:txBody>
              </p:sp>
              <p:sp>
                <p:nvSpPr>
                  <p:cNvPr id="28" name="Round Same Side Corner Rectangle 27"/>
                  <p:cNvSpPr/>
                  <p:nvPr/>
                </p:nvSpPr>
                <p:spPr>
                  <a:xfrm>
                    <a:off x="6436999" y="196977"/>
                    <a:ext cx="1226861" cy="304800"/>
                  </a:xfrm>
                  <a:prstGeom prst="round2SameRect">
                    <a:avLst/>
                  </a:prstGeom>
                  <a:solidFill>
                    <a:schemeClr val="bg1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chemeClr val="tx1"/>
                        </a:solidFill>
                        <a:cs typeface="Optima"/>
                      </a:rPr>
                      <a:t>E. Performance</a:t>
                    </a:r>
                  </a:p>
                </p:txBody>
              </p:sp>
            </p:grp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969009" y="304800"/>
                  <a:ext cx="21593" cy="2604699"/>
                </a:xfrm>
                <a:prstGeom prst="straightConnector1">
                  <a:avLst/>
                </a:prstGeom>
                <a:ln w="12700" cmpd="sng" algn="ctr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Group 11"/>
                <p:cNvGrpSpPr/>
                <p:nvPr/>
              </p:nvGrpSpPr>
              <p:grpSpPr>
                <a:xfrm>
                  <a:off x="1295400" y="265723"/>
                  <a:ext cx="5638800" cy="647193"/>
                  <a:chOff x="1447800" y="762000"/>
                  <a:chExt cx="1828800" cy="800309"/>
                </a:xfrm>
                <a:effectLst/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1447800" y="762001"/>
                    <a:ext cx="1828800" cy="800308"/>
                  </a:xfrm>
                  <a:prstGeom prst="roundRect">
                    <a:avLst/>
                  </a:prstGeom>
                  <a:noFill/>
                  <a:ln w="12700" cap="sq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 smtClean="0">
                      <a:solidFill>
                        <a:schemeClr val="tx1"/>
                      </a:solidFill>
                      <a:cs typeface="Optima"/>
                    </a:endParaRPr>
                  </a:p>
                  <a:p>
                    <a:pPr algn="ctr"/>
                    <a:endParaRPr lang="en-US" sz="800" dirty="0" smtClean="0">
                      <a:solidFill>
                        <a:schemeClr val="tx1"/>
                      </a:solidFill>
                      <a:cs typeface="Optima"/>
                    </a:endParaRP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/>
                    </a:r>
                    <a:b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</a:br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Concurrency and Parallelism, Decomposition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chemeClr val="tx1"/>
                        </a:solidFill>
                        <a:cs typeface="Optima"/>
                      </a:rPr>
                      <a:t>Power and Performance</a:t>
                    </a:r>
                    <a:r>
                      <a:rPr lang="en-US" sz="800" dirty="0" smtClean="0">
                        <a:solidFill>
                          <a:schemeClr val="tx1"/>
                        </a:solidFill>
                        <a:cs typeface="Optima"/>
                      </a:rPr>
                      <a:t/>
                    </a:r>
                    <a:br>
                      <a:rPr lang="en-US" sz="800" dirty="0" smtClean="0">
                        <a:solidFill>
                          <a:schemeClr val="tx1"/>
                        </a:solidFill>
                        <a:cs typeface="Optima"/>
                      </a:rPr>
                    </a:br>
                    <a:r>
                      <a:rPr lang="en-US" sz="800" dirty="0" smtClean="0">
                        <a:solidFill>
                          <a:schemeClr val="tx1"/>
                        </a:solidFill>
                        <a:cs typeface="Optima"/>
                      </a:rPr>
                      <a:t/>
                    </a:r>
                    <a:br>
                      <a:rPr lang="en-US" sz="800" dirty="0" smtClean="0">
                        <a:solidFill>
                          <a:schemeClr val="tx1"/>
                        </a:solidFill>
                        <a:cs typeface="Optima"/>
                      </a:rPr>
                    </a:br>
                    <a:endParaRPr lang="en-US" sz="800" dirty="0">
                      <a:solidFill>
                        <a:schemeClr val="tx1"/>
                      </a:solidFill>
                      <a:cs typeface="Optima"/>
                    </a:endParaRPr>
                  </a:p>
                </p:txBody>
              </p:sp>
              <p:sp>
                <p:nvSpPr>
                  <p:cNvPr id="57" name="Round Same Side Corner Rectangle 56"/>
                  <p:cNvSpPr/>
                  <p:nvPr/>
                </p:nvSpPr>
                <p:spPr>
                  <a:xfrm>
                    <a:off x="1447800" y="762000"/>
                    <a:ext cx="1828800" cy="266700"/>
                  </a:xfrm>
                  <a:prstGeom prst="round2SameRect">
                    <a:avLst/>
                  </a:prstGeom>
                  <a:solidFill>
                    <a:schemeClr val="bg1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chemeClr val="tx1"/>
                        </a:solidFill>
                        <a:cs typeface="Optima"/>
                      </a:rPr>
                      <a:t>A. Elementary Notions</a:t>
                    </a:r>
                  </a:p>
                </p:txBody>
              </p:sp>
            </p:grpSp>
            <p:sp>
              <p:nvSpPr>
                <p:cNvPr id="125" name="TextBox 124"/>
                <p:cNvSpPr txBox="1"/>
                <p:nvPr/>
              </p:nvSpPr>
              <p:spPr>
                <a:xfrm>
                  <a:off x="549452" y="2590802"/>
                  <a:ext cx="419556" cy="30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cs typeface="Optima"/>
                    </a:rPr>
                    <a:t>low</a:t>
                  </a:r>
                  <a:endParaRPr lang="en-US" sz="1050" b="1" dirty="0">
                    <a:cs typeface="Optima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517466" y="265723"/>
                  <a:ext cx="475516" cy="30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cs typeface="Optima"/>
                    </a:rPr>
                    <a:t>high</a:t>
                  </a:r>
                  <a:endParaRPr lang="en-US" sz="1050" b="1" dirty="0">
                    <a:cs typeface="Optima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 rot="5400000">
                  <a:off x="72472" y="1436163"/>
                  <a:ext cx="1449285" cy="402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cs typeface="Optima"/>
                    </a:rPr>
                    <a:t>Level of Abstraction</a:t>
                  </a:r>
                  <a:endParaRPr lang="en-US" sz="1050" b="1" dirty="0">
                    <a:cs typeface="Optima"/>
                  </a:endParaRPr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184532" y="3276599"/>
                <a:ext cx="8043671" cy="3575019"/>
                <a:chOff x="184532" y="3836193"/>
                <a:chExt cx="8043671" cy="3575019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992988" y="3897346"/>
                  <a:ext cx="0" cy="3416249"/>
                </a:xfrm>
                <a:prstGeom prst="straightConnector1">
                  <a:avLst/>
                </a:prstGeom>
                <a:ln w="12700" cmpd="sng" algn="ctr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4" name="Group 83"/>
                <p:cNvGrpSpPr/>
                <p:nvPr/>
              </p:nvGrpSpPr>
              <p:grpSpPr>
                <a:xfrm>
                  <a:off x="1215157" y="3836193"/>
                  <a:ext cx="1524000" cy="644505"/>
                  <a:chOff x="-2290043" y="4545518"/>
                  <a:chExt cx="1524000" cy="935244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-2290043" y="4545518"/>
                    <a:ext cx="1524000" cy="666335"/>
                  </a:xfrm>
                  <a:prstGeom prst="rect">
                    <a:avLst/>
                  </a:prstGeom>
                  <a:noFill/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CS II</a:t>
                    </a:r>
                    <a:endParaRPr lang="en-US" sz="1000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-2290043" y="5211851"/>
                    <a:ext cx="1524000" cy="268911"/>
                  </a:xfrm>
                  <a:prstGeom prst="rect">
                    <a:avLst/>
                  </a:prstGeom>
                  <a:solidFill>
                    <a:srgbClr val="FFF9C5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rgbClr val="000000"/>
                        </a:solidFill>
                        <a:cs typeface="Optima"/>
                      </a:rPr>
                      <a:t>A</a:t>
                    </a:r>
                    <a:r>
                      <a:rPr lang="en-US" sz="1050" b="1" dirty="0" smtClean="0">
                        <a:solidFill>
                          <a:srgbClr val="008000"/>
                        </a:solidFill>
                        <a:cs typeface="Optima"/>
                      </a:rPr>
                      <a:t>,B,E</a:t>
                    </a:r>
                    <a:endParaRPr lang="en-US" sz="1050" b="1" dirty="0">
                      <a:solidFill>
                        <a:srgbClr val="008000"/>
                      </a:solidFill>
                      <a:cs typeface="Optima"/>
                    </a:endParaRPr>
                  </a:p>
                </p:txBody>
              </p: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3074967" y="3836193"/>
                  <a:ext cx="1524001" cy="644504"/>
                  <a:chOff x="1321573" y="4545492"/>
                  <a:chExt cx="1524001" cy="935239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1321574" y="4545492"/>
                    <a:ext cx="1524000" cy="666333"/>
                  </a:xfrm>
                  <a:prstGeom prst="rect">
                    <a:avLst/>
                  </a:prstGeom>
                  <a:noFill/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CS I</a:t>
                    </a:r>
                    <a:endParaRPr lang="en-US" sz="1000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1321573" y="5211821"/>
                    <a:ext cx="1524000" cy="268910"/>
                  </a:xfrm>
                  <a:prstGeom prst="rect">
                    <a:avLst/>
                  </a:prstGeom>
                  <a:solidFill>
                    <a:srgbClr val="FFF9C5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rgbClr val="008000"/>
                        </a:solidFill>
                        <a:cs typeface="Optima"/>
                      </a:rPr>
                      <a:t>A</a:t>
                    </a:r>
                    <a:endParaRPr lang="en-US" sz="1050" b="1" dirty="0">
                      <a:solidFill>
                        <a:srgbClr val="008000"/>
                      </a:solidFill>
                      <a:cs typeface="Optima"/>
                    </a:endParaRPr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2060436" y="4814049"/>
                  <a:ext cx="1524001" cy="634274"/>
                  <a:chOff x="307042" y="4587145"/>
                  <a:chExt cx="1524001" cy="920401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307043" y="4587145"/>
                    <a:ext cx="1524000" cy="666335"/>
                  </a:xfrm>
                  <a:prstGeom prst="rect">
                    <a:avLst/>
                  </a:prstGeom>
                  <a:noFill/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Data Structures</a:t>
                    </a:r>
                    <a:endParaRPr lang="en-US" sz="1000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307042" y="5238635"/>
                    <a:ext cx="1524000" cy="268911"/>
                  </a:xfrm>
                  <a:prstGeom prst="rect">
                    <a:avLst/>
                  </a:prstGeom>
                  <a:solidFill>
                    <a:srgbClr val="FFF9C5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rgbClr val="000000"/>
                        </a:solidFill>
                        <a:cs typeface="Optima"/>
                      </a:rPr>
                      <a:t>A,</a:t>
                    </a:r>
                    <a:r>
                      <a:rPr lang="en-US" sz="1050" b="1" dirty="0" smtClean="0">
                        <a:solidFill>
                          <a:srgbClr val="008000"/>
                        </a:solidFill>
                        <a:cs typeface="Optima"/>
                      </a:rPr>
                      <a:t>B, E</a:t>
                    </a:r>
                    <a:endParaRPr lang="en-US" sz="1050" b="1" dirty="0">
                      <a:solidFill>
                        <a:srgbClr val="008000"/>
                      </a:solidFill>
                      <a:cs typeface="Optima"/>
                    </a:endParaRPr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6172200" y="4785368"/>
                  <a:ext cx="1524001" cy="644505"/>
                  <a:chOff x="2667000" y="4545493"/>
                  <a:chExt cx="1524001" cy="935240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2667001" y="4545493"/>
                    <a:ext cx="1524000" cy="666333"/>
                  </a:xfrm>
                  <a:prstGeom prst="rect">
                    <a:avLst/>
                  </a:prstGeom>
                  <a:noFill/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Computer Architecture</a:t>
                    </a:r>
                    <a:endParaRPr lang="en-US" sz="1000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2667000" y="5211823"/>
                    <a:ext cx="1524000" cy="268910"/>
                  </a:xfrm>
                  <a:prstGeom prst="rect">
                    <a:avLst/>
                  </a:prstGeom>
                  <a:solidFill>
                    <a:srgbClr val="FFF9C5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rgbClr val="008000"/>
                        </a:solidFill>
                        <a:cs typeface="Optima"/>
                      </a:rPr>
                      <a:t>C,</a:t>
                    </a:r>
                    <a:r>
                      <a:rPr lang="en-US" sz="1050" b="1" dirty="0" smtClean="0">
                        <a:solidFill>
                          <a:srgbClr val="000000"/>
                        </a:solidFill>
                        <a:cs typeface="Optima"/>
                      </a:rPr>
                      <a:t> E</a:t>
                    </a:r>
                    <a:endParaRPr lang="en-US" sz="1050" b="1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4833318" y="5881105"/>
                  <a:ext cx="1524000" cy="644512"/>
                  <a:chOff x="1328912" y="4697884"/>
                  <a:chExt cx="1524000" cy="935253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1328912" y="4697884"/>
                    <a:ext cx="1524000" cy="666334"/>
                  </a:xfrm>
                  <a:prstGeom prst="rect">
                    <a:avLst/>
                  </a:prstGeom>
                  <a:noFill/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Computer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Networks</a:t>
                    </a:r>
                    <a:endParaRPr lang="en-US" sz="1000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1328912" y="5364227"/>
                    <a:ext cx="1524000" cy="268910"/>
                  </a:xfrm>
                  <a:prstGeom prst="rect">
                    <a:avLst/>
                  </a:prstGeom>
                  <a:solidFill>
                    <a:srgbClr val="FFF9C5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rgbClr val="000000"/>
                        </a:solidFill>
                        <a:cs typeface="Optima"/>
                      </a:rPr>
                      <a:t>B,D</a:t>
                    </a:r>
                    <a:endParaRPr lang="en-US" sz="1050" b="1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1215158" y="5881108"/>
                  <a:ext cx="1524000" cy="631883"/>
                  <a:chOff x="1215158" y="4697880"/>
                  <a:chExt cx="1524000" cy="916928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1215158" y="4697880"/>
                    <a:ext cx="1524000" cy="666336"/>
                  </a:xfrm>
                  <a:prstGeom prst="rect">
                    <a:avLst/>
                  </a:prstGeom>
                  <a:noFill/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Operating</a:t>
                    </a:r>
                  </a:p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Systems</a:t>
                    </a:r>
                    <a:endParaRPr lang="en-US" sz="1000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1215158" y="5345898"/>
                    <a:ext cx="1524000" cy="268910"/>
                  </a:xfrm>
                  <a:prstGeom prst="rect">
                    <a:avLst/>
                  </a:prstGeom>
                  <a:solidFill>
                    <a:srgbClr val="FFF9C5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rgbClr val="008000"/>
                        </a:solidFill>
                        <a:cs typeface="Optima"/>
                      </a:rPr>
                      <a:t>D</a:t>
                    </a:r>
                    <a:r>
                      <a:rPr lang="en-US" sz="1050" b="1" dirty="0" smtClean="0">
                        <a:solidFill>
                          <a:srgbClr val="000000"/>
                        </a:solidFill>
                        <a:cs typeface="Optima"/>
                      </a:rPr>
                      <a:t>,E</a:t>
                    </a:r>
                    <a:endParaRPr lang="en-US" sz="1050" b="1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3047206" y="5881109"/>
                  <a:ext cx="1524000" cy="644506"/>
                  <a:chOff x="1295400" y="4697870"/>
                  <a:chExt cx="1524000" cy="935241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1295400" y="4697870"/>
                    <a:ext cx="1524000" cy="666332"/>
                  </a:xfrm>
                  <a:prstGeom prst="rect">
                    <a:avLst/>
                  </a:prstGeom>
                  <a:noFill/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Compilers</a:t>
                    </a:r>
                    <a:endParaRPr lang="en-US" sz="1000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1295400" y="5364202"/>
                    <a:ext cx="1524000" cy="268909"/>
                  </a:xfrm>
                  <a:prstGeom prst="rect">
                    <a:avLst/>
                  </a:prstGeom>
                  <a:solidFill>
                    <a:srgbClr val="FFF9C5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rgbClr val="008000"/>
                        </a:solidFill>
                        <a:cs typeface="Optima"/>
                      </a:rPr>
                      <a:t>C,E</a:t>
                    </a:r>
                    <a:endParaRPr lang="en-US" sz="1050" b="1" dirty="0">
                      <a:solidFill>
                        <a:srgbClr val="008000"/>
                      </a:solidFill>
                      <a:cs typeface="Optima"/>
                    </a:endParaRPr>
                  </a:p>
                </p:txBody>
              </p: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6704203" y="5881109"/>
                  <a:ext cx="1524000" cy="644506"/>
                  <a:chOff x="1447197" y="4697870"/>
                  <a:chExt cx="1524000" cy="935241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1447197" y="4697870"/>
                    <a:ext cx="1524000" cy="666332"/>
                  </a:xfrm>
                  <a:prstGeom prst="rect">
                    <a:avLst/>
                  </a:prstGeom>
                  <a:noFill/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Special Topics</a:t>
                    </a:r>
                    <a:endParaRPr lang="en-US" sz="1000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1447197" y="5364202"/>
                    <a:ext cx="1524000" cy="268909"/>
                  </a:xfrm>
                  <a:prstGeom prst="rect">
                    <a:avLst/>
                  </a:prstGeom>
                  <a:solidFill>
                    <a:srgbClr val="FFF9C5"/>
                  </a:solidFill>
                  <a:ln w="12700" cmpd="sng" algn="ctr">
                    <a:solidFill>
                      <a:schemeClr val="tx1"/>
                    </a:solidFill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rgbClr val="000000"/>
                        </a:solidFill>
                        <a:cs typeface="Optima"/>
                      </a:rPr>
                      <a:t>B,C,</a:t>
                    </a:r>
                    <a:r>
                      <a:rPr lang="en-US" sz="1050" b="1" dirty="0" smtClean="0">
                        <a:solidFill>
                          <a:srgbClr val="008000"/>
                        </a:solidFill>
                        <a:cs typeface="Optima"/>
                      </a:rPr>
                      <a:t>D</a:t>
                    </a:r>
                    <a:r>
                      <a:rPr lang="en-US" sz="1050" b="1" dirty="0" smtClean="0">
                        <a:solidFill>
                          <a:srgbClr val="000000"/>
                        </a:solidFill>
                        <a:cs typeface="Optima"/>
                      </a:rPr>
                      <a:t>,E</a:t>
                    </a:r>
                    <a:endParaRPr lang="en-US" sz="1050" b="1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3886200" y="6688559"/>
                  <a:ext cx="1524000" cy="722653"/>
                  <a:chOff x="1295400" y="4432117"/>
                  <a:chExt cx="1524000" cy="1048645"/>
                </a:xfrm>
              </p:grpSpPr>
              <p:sp>
                <p:nvSpPr>
                  <p:cNvPr id="119" name="Rectangle 118"/>
                  <p:cNvSpPr/>
                  <p:nvPr/>
                </p:nvSpPr>
                <p:spPr>
                  <a:xfrm>
                    <a:off x="1295400" y="4432117"/>
                    <a:ext cx="1524000" cy="779732"/>
                  </a:xfrm>
                  <a:prstGeom prst="rect">
                    <a:avLst/>
                  </a:prstGeom>
                  <a:noFill/>
                  <a:ln w="12700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0000"/>
                        </a:solidFill>
                        <a:cs typeface="Optima"/>
                      </a:rPr>
                      <a:t>Parallel Programming</a:t>
                    </a:r>
                    <a:endParaRPr lang="en-US" sz="1000" dirty="0">
                      <a:solidFill>
                        <a:srgbClr val="000000"/>
                      </a:solidFill>
                      <a:cs typeface="Optima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1295400" y="5211852"/>
                    <a:ext cx="1524000" cy="268910"/>
                  </a:xfrm>
                  <a:prstGeom prst="rect">
                    <a:avLst/>
                  </a:prstGeom>
                  <a:solidFill>
                    <a:srgbClr val="FFF9C5"/>
                  </a:solidFill>
                  <a:ln w="12700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 smtClean="0">
                        <a:solidFill>
                          <a:srgbClr val="008000"/>
                        </a:solidFill>
                        <a:cs typeface="Optima"/>
                      </a:rPr>
                      <a:t>A,B,C,D,E</a:t>
                    </a:r>
                    <a:endParaRPr lang="en-US" sz="1050" b="1" dirty="0">
                      <a:solidFill>
                        <a:srgbClr val="008000"/>
                      </a:solidFill>
                      <a:cs typeface="Optima"/>
                    </a:endParaRPr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184532" y="3836194"/>
                  <a:ext cx="1210933" cy="30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cs typeface="Optima"/>
                    </a:rPr>
                    <a:t>freshman</a:t>
                  </a:r>
                  <a:endParaRPr lang="en-US" sz="1050" b="1" dirty="0">
                    <a:cs typeface="Optima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319158" y="7036594"/>
                  <a:ext cx="595242" cy="30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cs typeface="Optima"/>
                    </a:rPr>
                    <a:t>senior</a:t>
                  </a:r>
                  <a:endParaRPr lang="en-US" sz="1050" b="1" dirty="0">
                    <a:cs typeface="Optima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 rot="5400000">
                  <a:off x="424982" y="5490217"/>
                  <a:ext cx="701838" cy="244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cs typeface="Optima"/>
                    </a:rPr>
                    <a:t>Year</a:t>
                  </a:r>
                  <a:endParaRPr lang="en-US" sz="1050" b="1" dirty="0">
                    <a:cs typeface="Optima"/>
                  </a:endParaRPr>
                </a:p>
              </p:txBody>
            </p:sp>
          </p:grpSp>
        </p:grpSp>
        <p:cxnSp>
          <p:nvCxnSpPr>
            <p:cNvPr id="134" name="Straight Arrow Connector 133"/>
            <p:cNvCxnSpPr>
              <a:stCxn id="87" idx="1"/>
              <a:endCxn id="38" idx="3"/>
            </p:cNvCxnSpPr>
            <p:nvPr/>
          </p:nvCxnSpPr>
          <p:spPr>
            <a:xfrm flipH="1">
              <a:off x="2666998" y="3506195"/>
              <a:ext cx="326326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4" idx="3"/>
              <a:endCxn id="99" idx="1"/>
            </p:cNvCxnSpPr>
            <p:nvPr/>
          </p:nvCxnSpPr>
          <p:spPr>
            <a:xfrm>
              <a:off x="5632832" y="4455368"/>
              <a:ext cx="370240" cy="2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urved Connector 139"/>
            <p:cNvCxnSpPr>
              <a:stCxn id="68" idx="2"/>
              <a:endCxn id="93" idx="0"/>
            </p:cNvCxnSpPr>
            <p:nvPr/>
          </p:nvCxnSpPr>
          <p:spPr>
            <a:xfrm rot="16200000" flipH="1">
              <a:off x="2170548" y="3677078"/>
              <a:ext cx="333351" cy="821404"/>
            </a:xfrm>
            <a:prstGeom prst="bentConnector3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97" idx="2"/>
              <a:endCxn id="69" idx="0"/>
            </p:cNvCxnSpPr>
            <p:nvPr/>
          </p:nvCxnSpPr>
          <p:spPr>
            <a:xfrm rot="16200000" flipH="1">
              <a:off x="3066653" y="4570002"/>
              <a:ext cx="321442" cy="958897"/>
            </a:xfrm>
            <a:prstGeom prst="bentConnector3">
              <a:avLst>
                <a:gd name="adj1" fmla="val 35482"/>
              </a:avLst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596049" y="3981468"/>
            <a:ext cx="1630304" cy="399872"/>
          </a:xfrm>
          <a:prstGeom prst="rect">
            <a:avLst/>
          </a:prstGeom>
          <a:noFill/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cs typeface="Optima"/>
              </a:rPr>
              <a:t>Assembly</a:t>
            </a:r>
            <a:endParaRPr lang="en-US" sz="1000" dirty="0">
              <a:solidFill>
                <a:srgbClr val="000000"/>
              </a:solidFill>
              <a:cs typeface="Optim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6049" y="4381340"/>
            <a:ext cx="1630304" cy="161375"/>
          </a:xfrm>
          <a:prstGeom prst="rect">
            <a:avLst/>
          </a:prstGeom>
          <a:solidFill>
            <a:srgbClr val="FFF9C5"/>
          </a:solidFill>
          <a:ln w="12700" cmpd="sng" algn="ctr">
            <a:solidFill>
              <a:schemeClr val="tx1"/>
            </a:solidFill>
            <a:round/>
            <a:headEnd type="none" w="med" len="med"/>
            <a:tailEnd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008000"/>
                </a:solidFill>
                <a:cs typeface="Optima"/>
              </a:rPr>
              <a:t>C</a:t>
            </a:r>
            <a:endParaRPr lang="en-US" sz="1050" b="1" dirty="0">
              <a:solidFill>
                <a:srgbClr val="008000"/>
              </a:solidFill>
              <a:cs typeface="Optima"/>
            </a:endParaRPr>
          </a:p>
        </p:txBody>
      </p:sp>
      <p:cxnSp>
        <p:nvCxnSpPr>
          <p:cNvPr id="79" name="Curved Connector 139"/>
          <p:cNvCxnSpPr>
            <a:stCxn id="87" idx="3"/>
            <a:endCxn id="64" idx="0"/>
          </p:cNvCxnSpPr>
          <p:nvPr/>
        </p:nvCxnSpPr>
        <p:spPr>
          <a:xfrm>
            <a:off x="4950959" y="3354848"/>
            <a:ext cx="460242" cy="626620"/>
          </a:xfrm>
          <a:prstGeom prst="bentConnector2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>
            <a:off x="1176686" y="4838700"/>
            <a:ext cx="75101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934144" y="4838700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22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Optima" charset="0"/>
                <a:ea typeface="ＭＳ Ｐゴシック" charset="0"/>
                <a:cs typeface="Optima" charset="0"/>
              </a:rPr>
              <a:t>Mapping Modules to Courses</a:t>
            </a:r>
            <a:endParaRPr lang="en-US" sz="3200" dirty="0">
              <a:latin typeface="Optima" charset="0"/>
              <a:ea typeface="ＭＳ Ｐゴシック" charset="0"/>
              <a:cs typeface="Opti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0050"/>
              </p:ext>
            </p:extLst>
          </p:nvPr>
        </p:nvGraphicFramePr>
        <p:xfrm>
          <a:off x="609598" y="1652330"/>
          <a:ext cx="7924802" cy="37426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34064"/>
                <a:gridCol w="3743298"/>
                <a:gridCol w="3647440"/>
              </a:tblGrid>
              <a:tr h="405070"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Module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Course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A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Parallel Computing Fundamentals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CS</a:t>
                      </a: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 I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B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Parallelization Techniques 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CS</a:t>
                      </a: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 II, Data Structures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C1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Intra-processor parallel architecture 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Assembly, Architecture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C2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Inter-processor parallel architecture 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Architecture, Compilers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D2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Scheduling and mapping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 Systems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E1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Performance - basic concepts 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CS II, Data Structures, Compilers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Learning outcome</a:t>
            </a:r>
          </a:p>
          <a:p>
            <a:pPr lvl="1"/>
            <a:r>
              <a:rPr lang="en-US" sz="2000" dirty="0" smtClean="0"/>
              <a:t>assessed through final exam questions and/or class assignments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External evaluation</a:t>
            </a:r>
          </a:p>
          <a:p>
            <a:pPr lvl="1"/>
            <a:r>
              <a:rPr lang="en-US" sz="2000" dirty="0" smtClean="0"/>
              <a:t>Student engagement, Learning experience, Confidence</a:t>
            </a:r>
          </a:p>
          <a:p>
            <a:pPr lvl="1"/>
            <a:r>
              <a:rPr lang="en-US" sz="2000" dirty="0" smtClean="0"/>
              <a:t>Gender, GPA and other classifications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514350" indent="-457200"/>
            <a:r>
              <a:rPr lang="en-US" sz="2400" dirty="0" smtClean="0"/>
              <a:t>Longitudinal evaluation </a:t>
            </a:r>
          </a:p>
          <a:p>
            <a:pPr marL="914400" lvl="1" indent="-457200"/>
            <a:r>
              <a:rPr lang="en-US" sz="2000" dirty="0" smtClean="0"/>
              <a:t>Performance on capstone course as function of number of modules encountered in previous courses</a:t>
            </a:r>
          </a:p>
          <a:p>
            <a:pPr marL="914400" lvl="1" indent="-457200"/>
            <a:r>
              <a:rPr lang="en-US" sz="2000" dirty="0" smtClean="0"/>
              <a:t>Keep track of modules encountered by student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  <p:pic>
        <p:nvPicPr>
          <p:cNvPr id="6" name="Picture 5" descr="CS2308_grade.pd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3" y="1343166"/>
            <a:ext cx="3803903" cy="237744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5" name="Picture 4" descr="CS2318_grade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1343166"/>
            <a:ext cx="3803903" cy="237744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3" name="Picture 2" descr="CS4328_grade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3" y="3852722"/>
            <a:ext cx="3803903" cy="237744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7" name="Picture 6" descr="CS3339_grade.pd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3852722"/>
            <a:ext cx="3803903" cy="237744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34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Evaluation Summary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  <p:pic>
        <p:nvPicPr>
          <p:cNvPr id="3" name="Picture 2" descr="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8" y="1682004"/>
            <a:ext cx="7455286" cy="37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7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Coverage</a:t>
            </a:r>
          </a:p>
          <a:p>
            <a:pPr lvl="1"/>
            <a:r>
              <a:rPr lang="en-US" sz="2000" dirty="0" smtClean="0"/>
              <a:t>Which course is the best fit?</a:t>
            </a:r>
          </a:p>
          <a:p>
            <a:pPr lvl="1"/>
            <a:r>
              <a:rPr lang="en-US" sz="2000" dirty="0" smtClean="0"/>
              <a:t>How much time to devote to a module?</a:t>
            </a:r>
          </a:p>
          <a:p>
            <a:pPr lvl="1"/>
            <a:r>
              <a:rPr lang="en-US" sz="2000" i="1" dirty="0" smtClean="0"/>
              <a:t>When</a:t>
            </a:r>
            <a:r>
              <a:rPr lang="en-US" sz="2000" dirty="0" smtClean="0"/>
              <a:t> in the semester should the module be introduced?</a:t>
            </a:r>
          </a:p>
          <a:p>
            <a:r>
              <a:rPr lang="en-US" sz="2400" dirty="0" smtClean="0"/>
              <a:t>Content substitution</a:t>
            </a:r>
          </a:p>
          <a:p>
            <a:pPr lvl="1"/>
            <a:r>
              <a:rPr lang="en-US" sz="2000" dirty="0" smtClean="0"/>
              <a:t>What content should be removed or condensed?</a:t>
            </a:r>
          </a:p>
          <a:p>
            <a:pPr lvl="1"/>
            <a:r>
              <a:rPr lang="en-US" sz="2000" dirty="0" smtClean="0"/>
              <a:t>How to convince experienced instructors, this is the right thing?</a:t>
            </a:r>
          </a:p>
          <a:p>
            <a:r>
              <a:rPr lang="en-US" sz="2400" dirty="0" smtClean="0"/>
              <a:t>Consistency </a:t>
            </a:r>
          </a:p>
          <a:p>
            <a:pPr lvl="1"/>
            <a:r>
              <a:rPr lang="en-US" sz="2000" dirty="0" smtClean="0"/>
              <a:t>How to ensure consistent coverage of material across multiple sections taught by different instructors?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Tackling 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Coverage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e </a:t>
            </a:r>
            <a:r>
              <a:rPr lang="en-US" sz="2000" dirty="0"/>
              <a:t>conservative and opt </a:t>
            </a:r>
            <a:r>
              <a:rPr lang="en-US" sz="2000" dirty="0" smtClean="0"/>
              <a:t>to introduce module in the  </a:t>
            </a:r>
            <a:r>
              <a:rPr lang="en-US" sz="2000" dirty="0"/>
              <a:t>more senior-level class </a:t>
            </a:r>
          </a:p>
          <a:p>
            <a:pPr lvl="1"/>
            <a:r>
              <a:rPr lang="en-US" sz="2000" dirty="0" smtClean="0"/>
              <a:t>introduce </a:t>
            </a:r>
            <a:r>
              <a:rPr lang="en-US" sz="2000" dirty="0"/>
              <a:t>modules late in the semester</a:t>
            </a:r>
          </a:p>
          <a:p>
            <a:r>
              <a:rPr lang="en-US" sz="2400" dirty="0" smtClean="0"/>
              <a:t>Content substitution</a:t>
            </a:r>
          </a:p>
          <a:p>
            <a:pPr lvl="1"/>
            <a:r>
              <a:rPr lang="en-US" sz="2000" dirty="0" smtClean="0"/>
              <a:t>Remove/condense content that appear ‘outdated’</a:t>
            </a:r>
          </a:p>
          <a:p>
            <a:pPr lvl="2"/>
            <a:r>
              <a:rPr lang="en-US" sz="1800" dirty="0" smtClean="0"/>
              <a:t>VAX</a:t>
            </a:r>
          </a:p>
          <a:p>
            <a:pPr lvl="1"/>
            <a:r>
              <a:rPr lang="en-US" sz="2000" dirty="0" smtClean="0"/>
              <a:t>Reduce coverage of content that is covered in more than one course </a:t>
            </a:r>
          </a:p>
          <a:p>
            <a:pPr lvl="2"/>
            <a:r>
              <a:rPr lang="en-US" sz="1800" dirty="0"/>
              <a:t>n</a:t>
            </a:r>
            <a:r>
              <a:rPr lang="en-US" sz="1800" dirty="0" smtClean="0"/>
              <a:t>umber conversion </a:t>
            </a:r>
          </a:p>
          <a:p>
            <a:r>
              <a:rPr lang="en-US" sz="2400" dirty="0" smtClean="0"/>
              <a:t>Consistency </a:t>
            </a:r>
          </a:p>
          <a:p>
            <a:pPr lvl="1"/>
            <a:r>
              <a:rPr lang="en-US" sz="2000" dirty="0" smtClean="0"/>
              <a:t>For now, introducing modules in only a subset of the sections, helps with longitudinal survey</a:t>
            </a:r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 Early-and</a:t>
            </a:r>
            <a:r>
              <a:rPr lang="en-US" dirty="0" smtClean="0"/>
              <a:t>-</a:t>
            </a:r>
            <a:r>
              <a:rPr lang="en-US" dirty="0"/>
              <a:t>o</a:t>
            </a:r>
            <a:r>
              <a:rPr lang="en-US" dirty="0" smtClean="0"/>
              <a:t>ften approach</a:t>
            </a:r>
            <a:endParaRPr lang="en-US" dirty="0" smtClean="0"/>
          </a:p>
          <a:p>
            <a:r>
              <a:rPr lang="en-US" dirty="0" smtClean="0"/>
              <a:t>Mapping modules to curricula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Challenges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Microsoft-to-Bring-Windows-8-in-Chrysler-Cars-Repor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13" y="3417760"/>
            <a:ext cx="1912065" cy="827336"/>
          </a:xfrm>
          <a:prstGeom prst="rect">
            <a:avLst/>
          </a:prstGeom>
        </p:spPr>
      </p:pic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21" y="1223014"/>
            <a:ext cx="1813556" cy="1256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PDC Topics in the Curriculum</a:t>
            </a:r>
            <a:endParaRPr lang="en-US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  <p:pic>
        <p:nvPicPr>
          <p:cNvPr id="3" name="Picture 2" descr="moor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5" y="1436666"/>
            <a:ext cx="4587435" cy="2681067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2875910" y="2452248"/>
            <a:ext cx="21712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926893" y="2551554"/>
            <a:ext cx="2125681" cy="646331"/>
          </a:xfrm>
          <a:prstGeom prst="rect">
            <a:avLst/>
          </a:prstGeom>
          <a:solidFill>
            <a:srgbClr val="FFF9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more responsibility on software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6" name="Picture 35" descr="imgr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0" y="2551554"/>
            <a:ext cx="1065232" cy="1566179"/>
          </a:xfrm>
          <a:prstGeom prst="rect">
            <a:avLst/>
          </a:prstGeom>
        </p:spPr>
      </p:pic>
      <p:pic>
        <p:nvPicPr>
          <p:cNvPr id="39" name="Picture 38" descr="imgr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76" y="2307090"/>
            <a:ext cx="674887" cy="1110670"/>
          </a:xfrm>
          <a:prstGeom prst="rect">
            <a:avLst/>
          </a:prstGeom>
        </p:spPr>
      </p:pic>
      <p:pic>
        <p:nvPicPr>
          <p:cNvPr id="31" name="Picture 30" descr="ur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21" y="4436396"/>
            <a:ext cx="2714853" cy="2033519"/>
          </a:xfrm>
          <a:prstGeom prst="rect">
            <a:avLst/>
          </a:prstGeom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77" y="1912220"/>
            <a:ext cx="1031601" cy="12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42"/>
          <p:cNvSpPr/>
          <p:nvPr/>
        </p:nvSpPr>
        <p:spPr bwMode="auto">
          <a:xfrm>
            <a:off x="5350808" y="1223014"/>
            <a:ext cx="3581086" cy="5330186"/>
          </a:xfrm>
          <a:prstGeom prst="roundRect">
            <a:avLst>
              <a:gd name="adj" fmla="val 823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0470" y="4168978"/>
            <a:ext cx="2125681" cy="646331"/>
          </a:xfrm>
          <a:prstGeom prst="rect">
            <a:avLst/>
          </a:prstGeom>
          <a:solidFill>
            <a:srgbClr val="FFF9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ubiquitous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parallelism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359" y="4973907"/>
            <a:ext cx="453111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Calibri"/>
                <a:cs typeface="Calibri"/>
              </a:rPr>
              <a:t>CS undergraduates need exposure to more PDC concepts to effectively exploit current and future computers</a:t>
            </a:r>
            <a:endParaRPr lang="en-US" sz="20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13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4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Efforts at Integrating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NSF/IEEE TCPP PDC Curriculum Committee</a:t>
            </a:r>
          </a:p>
          <a:p>
            <a:endParaRPr lang="en-US" dirty="0"/>
          </a:p>
          <a:p>
            <a:r>
              <a:rPr lang="en-US" dirty="0" smtClean="0"/>
              <a:t>NSF CDER center</a:t>
            </a:r>
          </a:p>
          <a:p>
            <a:endParaRPr lang="en-US" dirty="0"/>
          </a:p>
          <a:p>
            <a:r>
              <a:rPr lang="en-US" dirty="0" smtClean="0"/>
              <a:t>ACM 2013 Curriculum Guidelines</a:t>
            </a:r>
          </a:p>
          <a:p>
            <a:pPr lvl="2"/>
            <a:r>
              <a:rPr lang="en-US" dirty="0" smtClean="0"/>
              <a:t>New Knowledge Area on PDC</a:t>
            </a:r>
          </a:p>
          <a:p>
            <a:pPr lvl="2"/>
            <a:r>
              <a:rPr lang="en-US" dirty="0" smtClean="0"/>
              <a:t>5 hours in Tier 1 (0 in 2008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10 hours in Tier 2 </a:t>
            </a:r>
            <a:r>
              <a:rPr lang="en-US" dirty="0" smtClean="0"/>
              <a:t>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76" y="228600"/>
            <a:ext cx="8610600" cy="762000"/>
          </a:xfrm>
        </p:spPr>
        <p:txBody>
          <a:bodyPr/>
          <a:lstStyle/>
          <a:p>
            <a:r>
              <a:rPr lang="en-US" dirty="0" smtClean="0"/>
              <a:t>The Early and Often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76" y="1219200"/>
            <a:ext cx="4936067" cy="5105400"/>
          </a:xfrm>
        </p:spPr>
        <p:txBody>
          <a:bodyPr/>
          <a:lstStyle/>
          <a:p>
            <a:r>
              <a:rPr lang="en-US" sz="2200" dirty="0" smtClean="0"/>
              <a:t>Breaks away from the traditional approach of teaching parallel programming as an upper-level elective</a:t>
            </a:r>
          </a:p>
          <a:p>
            <a:endParaRPr lang="en-US" sz="2200" dirty="0" smtClean="0"/>
          </a:p>
          <a:p>
            <a:r>
              <a:rPr lang="en-US" sz="2200" dirty="0" smtClean="0"/>
              <a:t>Introduce parallelism early in the curriculum in required courses</a:t>
            </a:r>
            <a:endParaRPr lang="en-US" sz="2200" dirty="0"/>
          </a:p>
          <a:p>
            <a:r>
              <a:rPr lang="en-US" sz="2200" dirty="0" smtClean="0"/>
              <a:t>Repeat key concepts in different courses throughout the curriculum </a:t>
            </a:r>
            <a:endParaRPr lang="en-US" sz="2200" dirty="0"/>
          </a:p>
          <a:p>
            <a:r>
              <a:rPr lang="en-US" sz="2200" dirty="0" smtClean="0"/>
              <a:t>Tie concepts together in an upper-level capstone course 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9752" y="6553200"/>
            <a:ext cx="1219200" cy="304800"/>
          </a:xfrm>
        </p:spPr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6141012" y="1220181"/>
            <a:ext cx="2781988" cy="1885162"/>
            <a:chOff x="6265609" y="1067775"/>
            <a:chExt cx="2781988" cy="1885162"/>
          </a:xfrm>
        </p:grpSpPr>
        <p:grpSp>
          <p:nvGrpSpPr>
            <p:cNvPr id="70" name="Group 69"/>
            <p:cNvGrpSpPr/>
            <p:nvPr/>
          </p:nvGrpSpPr>
          <p:grpSpPr>
            <a:xfrm>
              <a:off x="6522219" y="1901377"/>
              <a:ext cx="1895458" cy="1051560"/>
              <a:chOff x="6406107" y="2191657"/>
              <a:chExt cx="1895458" cy="674914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6406107" y="2191657"/>
                <a:ext cx="0" cy="67491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flipV="1">
                <a:off x="7037927" y="2191657"/>
                <a:ext cx="0" cy="67491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 flipV="1">
                <a:off x="7669747" y="2191657"/>
                <a:ext cx="0" cy="67491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8301565" y="2191657"/>
                <a:ext cx="0" cy="67491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 flipV="1">
                <a:off x="7353837" y="2191657"/>
                <a:ext cx="0" cy="67491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 flipV="1">
                <a:off x="7985657" y="2191657"/>
                <a:ext cx="0" cy="67491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 flipV="1">
                <a:off x="6722017" y="2191657"/>
                <a:ext cx="0" cy="67491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6265609" y="1136235"/>
              <a:ext cx="2398812" cy="729011"/>
              <a:chOff x="6149497" y="1375716"/>
              <a:chExt cx="2398812" cy="729011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6149497" y="1375716"/>
                <a:ext cx="2398812" cy="729011"/>
              </a:xfrm>
              <a:prstGeom prst="roundRect">
                <a:avLst/>
              </a:prstGeom>
              <a:solidFill>
                <a:srgbClr val="F9C0B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6291807" y="1410452"/>
                <a:ext cx="2080150" cy="634895"/>
                <a:chOff x="6291807" y="1410452"/>
                <a:chExt cx="2080150" cy="634895"/>
              </a:xfrm>
            </p:grpSpPr>
            <p:sp>
              <p:nvSpPr>
                <p:cNvPr id="8" name="Oval 7"/>
                <p:cNvSpPr/>
                <p:nvPr/>
              </p:nvSpPr>
              <p:spPr bwMode="auto">
                <a:xfrm>
                  <a:off x="7717421" y="154128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6807064" y="1639052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8029057" y="1410452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 bwMode="auto">
                <a:xfrm>
                  <a:off x="6958311" y="15653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 bwMode="auto">
                <a:xfrm>
                  <a:off x="7511794" y="1753352"/>
                  <a:ext cx="237743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 bwMode="auto">
                <a:xfrm>
                  <a:off x="8143357" y="16796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6291807" y="15653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6578464" y="1451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7149964" y="178696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6578464" y="178696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7882952" y="1816747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7603121" y="1451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7149964" y="1426986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7381580" y="1479289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6464164" y="1755813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sp>
          <p:nvSpPr>
            <p:cNvPr id="46" name="Oval 45"/>
            <p:cNvSpPr/>
            <p:nvPr/>
          </p:nvSpPr>
          <p:spPr bwMode="auto">
            <a:xfrm>
              <a:off x="7044067" y="234021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8303377" y="211161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5400000">
              <a:off x="8434369" y="1280893"/>
              <a:ext cx="8263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alibri"/>
                  <a:cs typeface="Calibri"/>
                </a:rPr>
                <a:t>u</a:t>
              </a:r>
              <a:r>
                <a:rPr lang="en-US" sz="1000" dirty="0" smtClean="0">
                  <a:latin typeface="Calibri"/>
                  <a:cs typeface="Calibri"/>
                </a:rPr>
                <a:t>pper-level elective</a:t>
              </a:r>
              <a:endParaRPr lang="en-US" sz="1000" dirty="0">
                <a:latin typeface="Calibri"/>
                <a:cs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5400000">
              <a:off x="8434369" y="2217106"/>
              <a:ext cx="826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/>
                  <a:cs typeface="Calibri"/>
                </a:rPr>
                <a:t> major path</a:t>
              </a:r>
              <a:endParaRPr lang="en-US" sz="1000" dirty="0">
                <a:latin typeface="Calibri"/>
                <a:cs typeface="Calibri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472702" y="3378197"/>
            <a:ext cx="3375774" cy="2575729"/>
            <a:chOff x="5625108" y="3378197"/>
            <a:chExt cx="3375774" cy="2575729"/>
          </a:xfrm>
        </p:grpSpPr>
        <p:grpSp>
          <p:nvGrpSpPr>
            <p:cNvPr id="73" name="Group 72"/>
            <p:cNvGrpSpPr/>
            <p:nvPr/>
          </p:nvGrpSpPr>
          <p:grpSpPr>
            <a:xfrm>
              <a:off x="6565828" y="4549697"/>
              <a:ext cx="1895458" cy="1280160"/>
              <a:chOff x="6362641" y="4005389"/>
              <a:chExt cx="1895458" cy="1280160"/>
            </a:xfrm>
          </p:grpSpPr>
          <p:cxnSp>
            <p:nvCxnSpPr>
              <p:cNvPr id="52" name="Straight Arrow Connector 51"/>
              <p:cNvCxnSpPr/>
              <p:nvPr/>
            </p:nvCxnSpPr>
            <p:spPr bwMode="auto">
              <a:xfrm flipV="1">
                <a:off x="6362641" y="4005389"/>
                <a:ext cx="0" cy="12801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flipV="1">
                <a:off x="6994461" y="4005389"/>
                <a:ext cx="0" cy="12801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 flipV="1">
                <a:off x="7626281" y="4005389"/>
                <a:ext cx="0" cy="12801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8258099" y="4005389"/>
                <a:ext cx="0" cy="12801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flipV="1">
                <a:off x="7310371" y="4005389"/>
                <a:ext cx="0" cy="12801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V="1">
                <a:off x="7942191" y="4005389"/>
                <a:ext cx="0" cy="12801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 flipV="1">
                <a:off x="6678551" y="4005389"/>
                <a:ext cx="0" cy="12801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6" name="Oval 25"/>
            <p:cNvSpPr/>
            <p:nvPr/>
          </p:nvSpPr>
          <p:spPr bwMode="auto">
            <a:xfrm>
              <a:off x="7728725" y="4777467"/>
              <a:ext cx="557951" cy="541837"/>
            </a:xfrm>
            <a:prstGeom prst="ellipse">
              <a:avLst/>
            </a:prstGeom>
            <a:solidFill>
              <a:srgbClr val="FFFBB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6476191" y="4789099"/>
              <a:ext cx="457200" cy="457200"/>
              <a:chOff x="6439915" y="4230277"/>
              <a:chExt cx="457200" cy="457200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6439915" y="4230277"/>
                <a:ext cx="457200" cy="457200"/>
              </a:xfrm>
              <a:prstGeom prst="ellipse">
                <a:avLst/>
              </a:prstGeom>
              <a:solidFill>
                <a:srgbClr val="FFFBB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542286" y="437948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 bwMode="auto">
            <a:xfrm>
              <a:off x="7861342" y="5075467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990098" y="4876559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076944" y="512982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6467778" y="5518017"/>
              <a:ext cx="2097335" cy="238417"/>
              <a:chOff x="6431502" y="4959195"/>
              <a:chExt cx="2097335" cy="238417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033411" y="496644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7693703" y="4969012"/>
                <a:ext cx="237743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6431502" y="496644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8001542" y="496644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8300237" y="496644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6732456" y="4959195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7354920" y="4969012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319677" y="3715404"/>
              <a:ext cx="2398812" cy="800814"/>
              <a:chOff x="6265609" y="3137290"/>
              <a:chExt cx="2398812" cy="800814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6265609" y="3137290"/>
                <a:ext cx="2398812" cy="800814"/>
              </a:xfrm>
              <a:prstGeom prst="roundRect">
                <a:avLst/>
              </a:prstGeom>
              <a:solidFill>
                <a:srgbClr val="F9C0B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6415177" y="3327858"/>
                <a:ext cx="457200" cy="457200"/>
              </a:xfrm>
              <a:prstGeom prst="ellipse">
                <a:avLst/>
              </a:prstGeom>
              <a:solidFill>
                <a:srgbClr val="FFFBB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6514532" y="3492008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200401" y="3521036"/>
                <a:ext cx="237743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7585341" y="3221557"/>
                <a:ext cx="237743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7018669" y="3221557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7302005" y="3221557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8019328" y="3258323"/>
                <a:ext cx="557951" cy="541837"/>
                <a:chOff x="7829252" y="3323048"/>
                <a:chExt cx="557951" cy="541837"/>
              </a:xfrm>
            </p:grpSpPr>
            <p:sp>
              <p:nvSpPr>
                <p:cNvPr id="65" name="Oval 64"/>
                <p:cNvSpPr/>
                <p:nvPr/>
              </p:nvSpPr>
              <p:spPr bwMode="auto">
                <a:xfrm>
                  <a:off x="7829252" y="3323048"/>
                  <a:ext cx="557951" cy="541837"/>
                </a:xfrm>
                <a:prstGeom prst="ellipse">
                  <a:avLst/>
                </a:prstGeom>
                <a:solidFill>
                  <a:srgbClr val="FFFBB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7935737" y="3606822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 bwMode="auto">
                <a:xfrm>
                  <a:off x="8115424" y="3455495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 bwMode="auto">
              <a:xfrm>
                <a:off x="7498954" y="3521036"/>
                <a:ext cx="237743" cy="2286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 bwMode="auto">
            <a:xfrm>
              <a:off x="7391196" y="4781100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8341776" y="524412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5400000">
              <a:off x="8464599" y="3941523"/>
              <a:ext cx="826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/>
                  <a:cs typeface="Calibri"/>
                </a:rPr>
                <a:t>capstone</a:t>
              </a:r>
              <a:endParaRPr lang="en-US" sz="1000" dirty="0">
                <a:latin typeface="Calibri"/>
                <a:cs typeface="Calibri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5400000">
              <a:off x="8464599" y="5043796"/>
              <a:ext cx="826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/>
                  <a:cs typeface="Calibri"/>
                </a:rPr>
                <a:t> major path</a:t>
              </a:r>
              <a:endParaRPr lang="en-US" sz="1000" dirty="0">
                <a:latin typeface="Calibri"/>
                <a:cs typeface="Calibri"/>
              </a:endParaRPr>
            </a:p>
          </p:txBody>
        </p:sp>
        <p:cxnSp>
          <p:nvCxnSpPr>
            <p:cNvPr id="82" name="Curved Connector 81"/>
            <p:cNvCxnSpPr>
              <a:stCxn id="22" idx="2"/>
              <a:endCxn id="27" idx="2"/>
            </p:cNvCxnSpPr>
            <p:nvPr/>
          </p:nvCxnSpPr>
          <p:spPr bwMode="auto">
            <a:xfrm rot="10800000" flipH="1">
              <a:off x="6467778" y="5052607"/>
              <a:ext cx="110784" cy="586964"/>
            </a:xfrm>
            <a:prstGeom prst="curvedConnector3">
              <a:avLst>
                <a:gd name="adj1" fmla="val -121186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>
              <a:off x="5625108" y="5553816"/>
              <a:ext cx="8263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alibri"/>
                  <a:cs typeface="Calibri"/>
                </a:rPr>
                <a:t>e</a:t>
              </a:r>
              <a:r>
                <a:rPr lang="en-US" sz="1000" dirty="0" smtClean="0">
                  <a:latin typeface="Calibri"/>
                  <a:cs typeface="Calibri"/>
                </a:rPr>
                <a:t>arly introduction</a:t>
              </a:r>
              <a:endParaRPr lang="en-US" sz="1000" dirty="0">
                <a:latin typeface="Calibri"/>
                <a:cs typeface="Calibri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685468" y="4894272"/>
              <a:ext cx="705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/>
                  <a:cs typeface="Calibri"/>
                </a:rPr>
                <a:t>reinforcement</a:t>
              </a:r>
              <a:endParaRPr lang="en-US" sz="1000" dirty="0">
                <a:latin typeface="Calibri"/>
                <a:cs typeface="Calibri"/>
              </a:endParaRPr>
            </a:p>
          </p:txBody>
        </p:sp>
        <p:cxnSp>
          <p:nvCxnSpPr>
            <p:cNvPr id="93" name="Curved Connector 92"/>
            <p:cNvCxnSpPr>
              <a:stCxn id="19" idx="7"/>
            </p:cNvCxnSpPr>
            <p:nvPr/>
          </p:nvCxnSpPr>
          <p:spPr bwMode="auto">
            <a:xfrm rot="5400000" flipH="1" flipV="1">
              <a:off x="7346975" y="5070515"/>
              <a:ext cx="406068" cy="570401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  <p:cxnSp>
          <p:nvCxnSpPr>
            <p:cNvPr id="125" name="Curved Connector 124"/>
            <p:cNvCxnSpPr>
              <a:stCxn id="48" idx="0"/>
              <a:endCxn id="74" idx="2"/>
            </p:cNvCxnSpPr>
            <p:nvPr/>
          </p:nvCxnSpPr>
          <p:spPr bwMode="auto">
            <a:xfrm rot="5400000" flipH="1" flipV="1">
              <a:off x="6825806" y="4952627"/>
              <a:ext cx="622617" cy="50816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153" name="TextBox 152"/>
            <p:cNvSpPr txBox="1"/>
            <p:nvPr/>
          </p:nvSpPr>
          <p:spPr>
            <a:xfrm>
              <a:off x="5685468" y="3932417"/>
              <a:ext cx="7056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/>
                  <a:cs typeface="Calibri"/>
                </a:rPr>
                <a:t>collation</a:t>
              </a:r>
              <a:endParaRPr lang="en-US" sz="1000" dirty="0">
                <a:latin typeface="Calibri"/>
                <a:cs typeface="Calibri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 bwMode="auto">
            <a:xfrm>
              <a:off x="6187832" y="3378197"/>
              <a:ext cx="277789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0958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modules should be classified and introduced  based on </a:t>
            </a:r>
            <a:r>
              <a:rPr lang="en-US" sz="2400" b="1" dirty="0">
                <a:solidFill>
                  <a:srgbClr val="1822CD"/>
                </a:solidFill>
              </a:rPr>
              <a:t>level of </a:t>
            </a:r>
            <a:r>
              <a:rPr lang="en-US" sz="2400" b="1" dirty="0" smtClean="0">
                <a:solidFill>
                  <a:srgbClr val="1822CD"/>
                </a:solidFill>
              </a:rPr>
              <a:t>abstraction</a:t>
            </a:r>
          </a:p>
          <a:p>
            <a:pPr marL="914400" lvl="1" indent="-237744"/>
            <a:r>
              <a:rPr lang="en-US" sz="2000" dirty="0" smtClean="0"/>
              <a:t>Amdahl’s Law in CS I, cache coherence in senior-level class</a:t>
            </a:r>
            <a:endParaRPr lang="en-US" sz="2000" dirty="0"/>
          </a:p>
          <a:p>
            <a:pPr marL="514350" indent="-514350">
              <a:lnSpc>
                <a:spcPct val="50000"/>
              </a:lnSpc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modules should provide parallel </a:t>
            </a:r>
            <a:r>
              <a:rPr lang="en-US" sz="2400" b="1" dirty="0">
                <a:solidFill>
                  <a:schemeClr val="tx2"/>
                </a:solidFill>
              </a:rPr>
              <a:t>context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to existing </a:t>
            </a:r>
            <a:r>
              <a:rPr lang="en-US" sz="2400" dirty="0" smtClean="0">
                <a:solidFill>
                  <a:schemeClr val="bg2"/>
                </a:solidFill>
              </a:rPr>
              <a:t>content</a:t>
            </a:r>
          </a:p>
          <a:p>
            <a:pPr marL="914400" lvl="1" indent="-237744"/>
            <a:r>
              <a:rPr lang="en-US" sz="2000" dirty="0" smtClean="0">
                <a:solidFill>
                  <a:schemeClr val="bg2"/>
                </a:solidFill>
              </a:rPr>
              <a:t>Data-parallelism when teaching divide-and-conquer</a:t>
            </a:r>
          </a:p>
          <a:p>
            <a:pPr marL="914400" lvl="1" indent="-237744"/>
            <a:r>
              <a:rPr lang="en-US" sz="2000" dirty="0" smtClean="0">
                <a:solidFill>
                  <a:schemeClr val="bg2"/>
                </a:solidFill>
              </a:rPr>
              <a:t>Pipelining when doing producer-consumer </a:t>
            </a:r>
          </a:p>
          <a:p>
            <a:pPr marL="914400" lvl="1" indent="-514350">
              <a:buFont typeface="+mj-lt"/>
              <a:buAutoNum type="arabicPeriod"/>
            </a:pPr>
            <a:endParaRPr lang="en-US" sz="2000" dirty="0">
              <a:solidFill>
                <a:schemeClr val="bg2"/>
              </a:solidFill>
            </a:endParaRPr>
          </a:p>
          <a:p>
            <a:pPr marL="514350" indent="-514350">
              <a:lnSpc>
                <a:spcPct val="50000"/>
              </a:lnSpc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modules should be self-contained for </a:t>
            </a:r>
            <a:r>
              <a:rPr lang="en-US" sz="2400" b="1" dirty="0">
                <a:solidFill>
                  <a:schemeClr val="tx2"/>
                </a:solidFill>
              </a:rPr>
              <a:t>easy adoption </a:t>
            </a:r>
            <a:r>
              <a:rPr lang="en-US" sz="2400" dirty="0">
                <a:solidFill>
                  <a:srgbClr val="000000"/>
                </a:solidFill>
              </a:rPr>
              <a:t>across different </a:t>
            </a:r>
            <a:r>
              <a:rPr lang="en-US" sz="2400" dirty="0" smtClean="0">
                <a:solidFill>
                  <a:srgbClr val="000000"/>
                </a:solidFill>
              </a:rPr>
              <a:t>institutions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State PDC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Module includes</a:t>
            </a:r>
          </a:p>
          <a:p>
            <a:pPr lvl="1"/>
            <a:r>
              <a:rPr lang="en-US" sz="2000" dirty="0" smtClean="0"/>
              <a:t>Instructional material</a:t>
            </a:r>
          </a:p>
          <a:p>
            <a:pPr lvl="2"/>
            <a:r>
              <a:rPr lang="en-US" sz="1600" dirty="0" smtClean="0"/>
              <a:t>Lecture </a:t>
            </a:r>
            <a:r>
              <a:rPr lang="en-US" sz="1600" dirty="0"/>
              <a:t>notes</a:t>
            </a:r>
          </a:p>
          <a:p>
            <a:pPr lvl="2"/>
            <a:r>
              <a:rPr lang="en-US" sz="1600" dirty="0"/>
              <a:t>In-class </a:t>
            </a:r>
            <a:r>
              <a:rPr lang="en-US" sz="1600" dirty="0" smtClean="0"/>
              <a:t>examples, exercises </a:t>
            </a:r>
            <a:r>
              <a:rPr lang="en-US" sz="1600" dirty="0"/>
              <a:t>and </a:t>
            </a:r>
            <a:r>
              <a:rPr lang="en-US" sz="1600" dirty="0" smtClean="0"/>
              <a:t>solution</a:t>
            </a:r>
          </a:p>
          <a:p>
            <a:pPr lvl="2"/>
            <a:r>
              <a:rPr lang="en-US" sz="1600" dirty="0"/>
              <a:t>Pedagogical </a:t>
            </a:r>
            <a:r>
              <a:rPr lang="en-US" sz="1600" dirty="0" smtClean="0"/>
              <a:t>notes </a:t>
            </a:r>
          </a:p>
          <a:p>
            <a:pPr lvl="2"/>
            <a:r>
              <a:rPr lang="en-US" sz="1600" dirty="0" smtClean="0"/>
              <a:t>Source code</a:t>
            </a:r>
            <a:endParaRPr lang="en-US" sz="1600" dirty="0"/>
          </a:p>
          <a:p>
            <a:pPr lvl="1"/>
            <a:r>
              <a:rPr lang="en-US" sz="2000" dirty="0" smtClean="0"/>
              <a:t>Evaluation material </a:t>
            </a:r>
          </a:p>
          <a:p>
            <a:pPr lvl="2"/>
            <a:r>
              <a:rPr lang="en-US" sz="1600" dirty="0" smtClean="0"/>
              <a:t>Quizzes</a:t>
            </a:r>
            <a:endParaRPr lang="en-US" sz="1600" dirty="0"/>
          </a:p>
          <a:p>
            <a:pPr lvl="2"/>
            <a:r>
              <a:rPr lang="en-US" sz="1600" dirty="0" smtClean="0"/>
              <a:t>Programming assignments </a:t>
            </a:r>
          </a:p>
          <a:p>
            <a:pPr lvl="2"/>
            <a:r>
              <a:rPr lang="en-US" sz="1600" dirty="0" smtClean="0"/>
              <a:t>Exam questions</a:t>
            </a:r>
            <a:endParaRPr lang="en-US" dirty="0" smtClean="0"/>
          </a:p>
          <a:p>
            <a:r>
              <a:rPr lang="en-US" sz="2400" dirty="0" smtClean="0"/>
              <a:t>Length </a:t>
            </a:r>
            <a:r>
              <a:rPr lang="en-US" sz="2400" dirty="0"/>
              <a:t>: 1.25-2.5 hours (1-2 lectures) </a:t>
            </a:r>
            <a:endParaRPr lang="en-US" sz="2400" dirty="0" smtClean="0"/>
          </a:p>
          <a:p>
            <a:r>
              <a:rPr lang="en-US" sz="2400" dirty="0" smtClean="0"/>
              <a:t>Course recommendation</a:t>
            </a:r>
          </a:p>
          <a:p>
            <a:r>
              <a:rPr lang="en-US" sz="2400" dirty="0" smtClean="0"/>
              <a:t>Learning outcomes mapped to NSF/TCPP curriculum</a:t>
            </a:r>
            <a:endParaRPr lang="en-US" sz="2400" dirty="0"/>
          </a:p>
          <a:p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  <p:pic>
        <p:nvPicPr>
          <p:cNvPr id="7" name="Picture 6" descr="we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06" y="1306365"/>
            <a:ext cx="3540709" cy="3070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8096" y="2740871"/>
            <a:ext cx="2700729" cy="369332"/>
          </a:xfrm>
          <a:prstGeom prst="rect">
            <a:avLst/>
          </a:prstGeom>
          <a:solidFill>
            <a:srgbClr val="FFFB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822CD"/>
                </a:solidFill>
                <a:latin typeface="Calibri"/>
                <a:cs typeface="Calibri"/>
              </a:rPr>
              <a:t>http://</a:t>
            </a:r>
            <a:r>
              <a:rPr lang="en-US" b="1" dirty="0" err="1" smtClean="0">
                <a:solidFill>
                  <a:srgbClr val="1822CD"/>
                </a:solidFill>
                <a:latin typeface="Calibri"/>
                <a:cs typeface="Calibri"/>
              </a:rPr>
              <a:t>tues.cs.txstate.edu</a:t>
            </a:r>
            <a:endParaRPr lang="en-US" b="1" dirty="0">
              <a:solidFill>
                <a:srgbClr val="1822CD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6358" y="5955268"/>
            <a:ext cx="2217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Instructional Support</a:t>
            </a:r>
            <a:endParaRPr lang="en-US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51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Topics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442169"/>
              </p:ext>
            </p:extLst>
          </p:nvPr>
        </p:nvGraphicFramePr>
        <p:xfrm>
          <a:off x="1930400" y="1803400"/>
          <a:ext cx="5486400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929"/>
                <a:gridCol w="4685471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Index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Area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1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Elementary Notions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B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Parallel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Algorithms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Parallel Architecture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Task Orchestration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Parallel Performance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3300" y="5079711"/>
            <a:ext cx="4698999" cy="707886"/>
          </a:xfrm>
          <a:prstGeom prst="rect">
            <a:avLst/>
          </a:prstGeom>
          <a:solidFill>
            <a:srgbClr val="FFFB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Calibri"/>
                <a:cs typeface="Calibri"/>
              </a:rPr>
              <a:t>Attempt to provide coverage on a broad range of topics, not just “programming”</a:t>
            </a:r>
            <a:endParaRPr lang="en-US" sz="20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300" y="4493854"/>
            <a:ext cx="4698999" cy="400110"/>
          </a:xfrm>
          <a:prstGeom prst="rect">
            <a:avLst/>
          </a:prstGeom>
          <a:solidFill>
            <a:srgbClr val="FFFB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Calibri"/>
                <a:cs typeface="Calibri"/>
              </a:rPr>
              <a:t>Areas not disjoint</a:t>
            </a:r>
            <a:endParaRPr lang="en-US" sz="20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00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Topics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TUES14</a:t>
            </a:r>
            <a:endParaRPr lang="en-US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346849"/>
              </p:ext>
            </p:extLst>
          </p:nvPr>
        </p:nvGraphicFramePr>
        <p:xfrm>
          <a:off x="1219200" y="1968500"/>
          <a:ext cx="6997700" cy="275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361"/>
                <a:gridCol w="2902987"/>
                <a:gridCol w="322335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Index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Area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ACM Knowledge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Area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1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Elementary Notions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Parallelism Fundamentals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B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Parallel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Algorithms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Parallel Algorithms, Analysis, and Programming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A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Parallel Architecture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Parallel Architecture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Task Orchestration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Communication and Coordination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Parallel Performance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Parallel Performance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4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ftalk">
  <a:themeElements>
    <a:clrScheme name="Blank Presentation 1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FF9218"/>
      </a:hlink>
      <a:folHlink>
        <a:srgbClr val="CCCCCC"/>
      </a:folHlink>
    </a:clrScheme>
    <a:fontScheme name="Blank Presentation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conftalk.thmx</Template>
  <TotalTime>1390</TotalTime>
  <Words>839</Words>
  <Application>Microsoft Macintosh PowerPoint</Application>
  <PresentationFormat>On-screen Show (4:3)</PresentationFormat>
  <Paragraphs>293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conftalk</vt:lpstr>
      <vt:lpstr>Integrating Parallel Computing into the Undergraduate Curriculum:  Efforts at Texas State University</vt:lpstr>
      <vt:lpstr>Outline</vt:lpstr>
      <vt:lpstr>Need for PDC Topics in the Curriculum</vt:lpstr>
      <vt:lpstr>Efforts at Integrating Parallelism</vt:lpstr>
      <vt:lpstr>The Early and Often Approach</vt:lpstr>
      <vt:lpstr>Module Principles</vt:lpstr>
      <vt:lpstr>Texas State PDC Modules</vt:lpstr>
      <vt:lpstr>Module Topics</vt:lpstr>
      <vt:lpstr>Module Topics</vt:lpstr>
      <vt:lpstr>Modules</vt:lpstr>
      <vt:lpstr>PowerPoint Presentation</vt:lpstr>
      <vt:lpstr>PowerPoint Presentation</vt:lpstr>
      <vt:lpstr>Mapping Modules to Courses</vt:lpstr>
      <vt:lpstr>Assessment </vt:lpstr>
      <vt:lpstr>Learning Outcomes</vt:lpstr>
      <vt:lpstr>External Evaluation Summary</vt:lpstr>
      <vt:lpstr>Challenges</vt:lpstr>
      <vt:lpstr>Tackling the Challenges</vt:lpstr>
    </vt:vector>
  </TitlesOfParts>
  <Company>Texas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Apan Qasem</dc:creator>
  <cp:lastModifiedBy>Apan Qasem</cp:lastModifiedBy>
  <cp:revision>131</cp:revision>
  <dcterms:created xsi:type="dcterms:W3CDTF">2012-10-19T00:21:19Z</dcterms:created>
  <dcterms:modified xsi:type="dcterms:W3CDTF">2014-08-15T03:32:33Z</dcterms:modified>
</cp:coreProperties>
</file>