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1"/>
  </p:notesMasterIdLst>
  <p:sldIdLst>
    <p:sldId id="256" r:id="rId2"/>
    <p:sldId id="331" r:id="rId3"/>
    <p:sldId id="269" r:id="rId4"/>
    <p:sldId id="271" r:id="rId5"/>
    <p:sldId id="289" r:id="rId6"/>
    <p:sldId id="275" r:id="rId7"/>
    <p:sldId id="336" r:id="rId8"/>
    <p:sldId id="310" r:id="rId9"/>
    <p:sldId id="311" r:id="rId10"/>
    <p:sldId id="312" r:id="rId11"/>
    <p:sldId id="314" r:id="rId12"/>
    <p:sldId id="337" r:id="rId13"/>
    <p:sldId id="338" r:id="rId14"/>
    <p:sldId id="339" r:id="rId15"/>
    <p:sldId id="306" r:id="rId16"/>
    <p:sldId id="315" r:id="rId17"/>
    <p:sldId id="317" r:id="rId18"/>
    <p:sldId id="316" r:id="rId19"/>
    <p:sldId id="261" r:id="rId20"/>
    <p:sldId id="272" r:id="rId21"/>
    <p:sldId id="262" r:id="rId22"/>
    <p:sldId id="318" r:id="rId23"/>
    <p:sldId id="319" r:id="rId24"/>
    <p:sldId id="320" r:id="rId25"/>
    <p:sldId id="324" r:id="rId26"/>
    <p:sldId id="321" r:id="rId27"/>
    <p:sldId id="326" r:id="rId28"/>
    <p:sldId id="322" r:id="rId29"/>
    <p:sldId id="327" r:id="rId30"/>
    <p:sldId id="264" r:id="rId31"/>
    <p:sldId id="266" r:id="rId32"/>
    <p:sldId id="265" r:id="rId33"/>
    <p:sldId id="328" r:id="rId34"/>
    <p:sldId id="329" r:id="rId35"/>
    <p:sldId id="330" r:id="rId36"/>
    <p:sldId id="290" r:id="rId37"/>
    <p:sldId id="340" r:id="rId38"/>
    <p:sldId id="332" r:id="rId39"/>
    <p:sldId id="334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7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D:Users:aq10:Desktop:top50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D:Users:aq10:Desktop:top50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D:Users:aq10:Desktop:top50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D:Users:aq10:Desktop:top50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801675071515"/>
          <c:y val="0.0508474576271186"/>
          <c:w val="0.775853755640095"/>
          <c:h val="0.86718448329552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cat>
            <c:numRef>
              <c:f>Sheet1!$J$32:$J$42</c:f>
              <c:numCache>
                <c:formatCode>General</c:formatCode>
                <c:ptCount val="11"/>
                <c:pt idx="0">
                  <c:v>1993.0</c:v>
                </c:pt>
                <c:pt idx="1">
                  <c:v>1995.0</c:v>
                </c:pt>
                <c:pt idx="2">
                  <c:v>1997.0</c:v>
                </c:pt>
                <c:pt idx="3">
                  <c:v>1999.0</c:v>
                </c:pt>
                <c:pt idx="4">
                  <c:v>2001.0</c:v>
                </c:pt>
                <c:pt idx="5">
                  <c:v>2003.0</c:v>
                </c:pt>
                <c:pt idx="6">
                  <c:v>2005.0</c:v>
                </c:pt>
                <c:pt idx="7">
                  <c:v>2007.0</c:v>
                </c:pt>
                <c:pt idx="8">
                  <c:v>2009.0</c:v>
                </c:pt>
                <c:pt idx="9">
                  <c:v>2011.0</c:v>
                </c:pt>
                <c:pt idx="10">
                  <c:v>2013.0</c:v>
                </c:pt>
              </c:numCache>
            </c:numRef>
          </c:cat>
          <c:val>
            <c:numRef>
              <c:f>Sheet1!$K$32:$K$42</c:f>
              <c:numCache>
                <c:formatCode>General</c:formatCode>
                <c:ptCount val="11"/>
                <c:pt idx="0">
                  <c:v>124.0</c:v>
                </c:pt>
                <c:pt idx="1">
                  <c:v>170.0</c:v>
                </c:pt>
                <c:pt idx="2">
                  <c:v>1338.0</c:v>
                </c:pt>
                <c:pt idx="3">
                  <c:v>2379.0</c:v>
                </c:pt>
                <c:pt idx="4">
                  <c:v>7226.0</c:v>
                </c:pt>
                <c:pt idx="5">
                  <c:v>35860.0</c:v>
                </c:pt>
                <c:pt idx="6">
                  <c:v>280600.0</c:v>
                </c:pt>
                <c:pt idx="7">
                  <c:v>478200.0</c:v>
                </c:pt>
                <c:pt idx="8">
                  <c:v>1.759E6</c:v>
                </c:pt>
                <c:pt idx="9">
                  <c:v>1.051E7</c:v>
                </c:pt>
                <c:pt idx="10">
                  <c:v>1.759E7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64564712"/>
        <c:axId val="-2128970792"/>
        <c:axId val="0"/>
      </c:bar3DChart>
      <c:catAx>
        <c:axId val="2064564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alibri"/>
                <a:cs typeface="Calibri"/>
              </a:defRPr>
            </a:pPr>
            <a:endParaRPr lang="en-US"/>
          </a:p>
        </c:txPr>
        <c:crossAx val="-2128970792"/>
        <c:crosses val="autoZero"/>
        <c:auto val="1"/>
        <c:lblAlgn val="ctr"/>
        <c:lblOffset val="100"/>
        <c:noMultiLvlLbl val="0"/>
      </c:catAx>
      <c:valAx>
        <c:axId val="-21289707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latin typeface="Calibri"/>
                    <a:cs typeface="Calibri"/>
                  </a:defRPr>
                </a:pPr>
                <a:r>
                  <a:rPr lang="en-US" sz="1600" dirty="0">
                    <a:latin typeface="Calibri"/>
                    <a:cs typeface="Calibri"/>
                  </a:rPr>
                  <a:t>Achieved</a:t>
                </a:r>
                <a:r>
                  <a:rPr lang="en-US" sz="1600" baseline="0" dirty="0">
                    <a:latin typeface="Calibri"/>
                    <a:cs typeface="Calibri"/>
                  </a:rPr>
                  <a:t> </a:t>
                </a:r>
                <a:r>
                  <a:rPr lang="en-US" sz="1600" baseline="0" dirty="0" smtClean="0">
                    <a:latin typeface="Calibri"/>
                    <a:cs typeface="Calibri"/>
                  </a:rPr>
                  <a:t>Performance (GFLOPS) </a:t>
                </a:r>
                <a:endParaRPr lang="en-US" sz="1600" dirty="0">
                  <a:latin typeface="Calibri"/>
                  <a:cs typeface="Calibri"/>
                </a:endParaRPr>
              </a:p>
            </c:rich>
          </c:tx>
          <c:layout>
            <c:manualLayout>
              <c:xMode val="edge"/>
              <c:yMode val="edge"/>
              <c:x val="0.0209975297205496"/>
              <c:y val="0.181703734401621"/>
            </c:manualLayout>
          </c:layout>
          <c:overlay val="0"/>
        </c:title>
        <c:numFmt formatCode="0.0E+00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alibri"/>
                <a:cs typeface="Calibri"/>
              </a:defRPr>
            </a:pPr>
            <a:endParaRPr lang="en-US"/>
          </a:p>
        </c:txPr>
        <c:crossAx val="2064564712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541838520185"/>
          <c:y val="0.113207547169811"/>
          <c:w val="0.818787964004499"/>
          <c:h val="0.795544990838409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Sheet1!$J$32:$J$42</c:f>
              <c:numCache>
                <c:formatCode>General</c:formatCode>
                <c:ptCount val="11"/>
                <c:pt idx="0">
                  <c:v>1993.0</c:v>
                </c:pt>
                <c:pt idx="1">
                  <c:v>1995.0</c:v>
                </c:pt>
                <c:pt idx="2">
                  <c:v>1997.0</c:v>
                </c:pt>
                <c:pt idx="3">
                  <c:v>1999.0</c:v>
                </c:pt>
                <c:pt idx="4">
                  <c:v>2001.0</c:v>
                </c:pt>
                <c:pt idx="5">
                  <c:v>2003.0</c:v>
                </c:pt>
                <c:pt idx="6">
                  <c:v>2005.0</c:v>
                </c:pt>
                <c:pt idx="7">
                  <c:v>2007.0</c:v>
                </c:pt>
                <c:pt idx="8">
                  <c:v>2009.0</c:v>
                </c:pt>
                <c:pt idx="9">
                  <c:v>2011.0</c:v>
                </c:pt>
                <c:pt idx="10">
                  <c:v>2013.0</c:v>
                </c:pt>
              </c:numCache>
            </c:numRef>
          </c:cat>
          <c:val>
            <c:numRef>
              <c:f>Sheet1!$L$32:$L$42</c:f>
              <c:numCache>
                <c:formatCode>0%</c:formatCode>
                <c:ptCount val="11"/>
                <c:pt idx="0">
                  <c:v>0.59</c:v>
                </c:pt>
                <c:pt idx="1">
                  <c:v>0.71</c:v>
                </c:pt>
                <c:pt idx="2">
                  <c:v>0.65</c:v>
                </c:pt>
                <c:pt idx="3">
                  <c:v>0.67526107074633</c:v>
                </c:pt>
                <c:pt idx="4">
                  <c:v>0.657863411522381</c:v>
                </c:pt>
                <c:pt idx="5">
                  <c:v>0.696786565059945</c:v>
                </c:pt>
                <c:pt idx="6">
                  <c:v>0.787991477634825</c:v>
                </c:pt>
                <c:pt idx="7">
                  <c:v>0.77775166597904</c:v>
                </c:pt>
                <c:pt idx="8">
                  <c:v>0.773542713344383</c:v>
                </c:pt>
                <c:pt idx="9">
                  <c:v>0.708310118569564</c:v>
                </c:pt>
                <c:pt idx="10">
                  <c:v>0.69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07543896"/>
        <c:axId val="-2128999784"/>
      </c:barChart>
      <c:catAx>
        <c:axId val="-2107543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alibri"/>
                <a:cs typeface="Calibri"/>
              </a:defRPr>
            </a:pPr>
            <a:endParaRPr lang="en-US"/>
          </a:p>
        </c:txPr>
        <c:crossAx val="-2128999784"/>
        <c:crosses val="autoZero"/>
        <c:auto val="1"/>
        <c:lblAlgn val="ctr"/>
        <c:lblOffset val="100"/>
        <c:noMultiLvlLbl val="0"/>
      </c:catAx>
      <c:valAx>
        <c:axId val="-2128999784"/>
        <c:scaling>
          <c:orientation val="minMax"/>
          <c:max val="1.0"/>
          <c:min val="0.1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latin typeface="Calibri"/>
                    <a:cs typeface="Calibri"/>
                  </a:defRPr>
                </a:pPr>
                <a:r>
                  <a:rPr lang="en-US" sz="1600" dirty="0">
                    <a:latin typeface="Calibri"/>
                    <a:cs typeface="Calibri"/>
                  </a:rPr>
                  <a:t>Fraction of </a:t>
                </a:r>
                <a:r>
                  <a:rPr lang="en-US" sz="1600" dirty="0" smtClean="0">
                    <a:latin typeface="Calibri"/>
                    <a:cs typeface="Calibri"/>
                  </a:rPr>
                  <a:t>Peak</a:t>
                </a:r>
                <a:r>
                  <a:rPr lang="en-US" sz="1600" baseline="0" dirty="0" smtClean="0">
                    <a:latin typeface="Calibri"/>
                    <a:cs typeface="Calibri"/>
                  </a:rPr>
                  <a:t> </a:t>
                </a:r>
                <a:r>
                  <a:rPr lang="en-US" sz="1600" dirty="0" smtClean="0">
                    <a:latin typeface="Calibri"/>
                    <a:cs typeface="Calibri"/>
                  </a:rPr>
                  <a:t>(Efficiency) </a:t>
                </a:r>
                <a:endParaRPr lang="en-US" sz="1600" dirty="0">
                  <a:latin typeface="Calibri"/>
                  <a:cs typeface="Calibri"/>
                </a:endParaRP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alibri"/>
                <a:cs typeface="Calibri"/>
              </a:defRPr>
            </a:pPr>
            <a:endParaRPr lang="en-US"/>
          </a:p>
        </c:txPr>
        <c:crossAx val="-21075438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2857840444363"/>
          <c:y val="0.0772797527047913"/>
          <c:w val="0.669675120551791"/>
          <c:h val="0.84544049459041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>
                <a:lumMod val="75000"/>
              </a:schemeClr>
            </a:solidFill>
            <a:effectLst>
              <a:outerShdw blurRad="40005" dist="22987" dir="5400000" algn="tl" rotWithShape="0">
                <a:srgbClr val="000000">
                  <a:alpha val="35000"/>
                </a:srgbClr>
              </a:outerShdw>
            </a:effectLst>
          </c:spPr>
          <c:invertIfNegative val="0"/>
          <c:val>
            <c:numRef>
              <c:f>Sheet1!$O$32:$O$42</c:f>
              <c:numCache>
                <c:formatCode>General</c:formatCode>
                <c:ptCount val="11"/>
                <c:pt idx="0">
                  <c:v>-111.79</c:v>
                </c:pt>
                <c:pt idx="1">
                  <c:v>-42.56600000000002</c:v>
                </c:pt>
                <c:pt idx="2">
                  <c:v>-225.636</c:v>
                </c:pt>
                <c:pt idx="3">
                  <c:v>-617.3300000000004</c:v>
                </c:pt>
                <c:pt idx="4">
                  <c:v>-1555.04</c:v>
                </c:pt>
                <c:pt idx="5">
                  <c:v>-4441.699999999998</c:v>
                </c:pt>
                <c:pt idx="6">
                  <c:v>-19070.54000000001</c:v>
                </c:pt>
                <c:pt idx="7">
                  <c:v>-41797.5</c:v>
                </c:pt>
                <c:pt idx="8">
                  <c:v>-199247.1</c:v>
                </c:pt>
                <c:pt idx="9">
                  <c:v>-253900.0</c:v>
                </c:pt>
                <c:pt idx="10">
                  <c:v>-2.169275844E6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8843064"/>
        <c:axId val="-2128915720"/>
      </c:barChart>
      <c:catAx>
        <c:axId val="-2128843064"/>
        <c:scaling>
          <c:orientation val="minMax"/>
        </c:scaling>
        <c:delete val="1"/>
        <c:axPos val="b"/>
        <c:majorTickMark val="out"/>
        <c:minorTickMark val="none"/>
        <c:tickLblPos val="nextTo"/>
        <c:crossAx val="-2128915720"/>
        <c:crosses val="autoZero"/>
        <c:auto val="1"/>
        <c:lblAlgn val="ctr"/>
        <c:lblOffset val="100"/>
        <c:noMultiLvlLbl val="0"/>
      </c:catAx>
      <c:valAx>
        <c:axId val="-21289157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latin typeface="Calibri"/>
                    <a:cs typeface="Calibri"/>
                  </a:defRPr>
                </a:pPr>
                <a:r>
                  <a:rPr lang="en-US" sz="1600" dirty="0">
                    <a:latin typeface="Calibri"/>
                    <a:cs typeface="Calibri"/>
                  </a:rPr>
                  <a:t>Unexploited</a:t>
                </a:r>
                <a:r>
                  <a:rPr lang="en-US" sz="1600" baseline="0" dirty="0">
                    <a:latin typeface="Calibri"/>
                    <a:cs typeface="Calibri"/>
                  </a:rPr>
                  <a:t> Performance (</a:t>
                </a:r>
                <a:r>
                  <a:rPr lang="en-US" sz="1600" baseline="0" dirty="0" smtClean="0">
                    <a:latin typeface="Calibri"/>
                    <a:cs typeface="Calibri"/>
                  </a:rPr>
                  <a:t>GFLOPS</a:t>
                </a:r>
                <a:r>
                  <a:rPr lang="en-US" sz="1600" baseline="0" dirty="0">
                    <a:latin typeface="Calibri"/>
                    <a:cs typeface="Calibri"/>
                  </a:rPr>
                  <a:t>)</a:t>
                </a:r>
                <a:endParaRPr lang="en-US" sz="1600" dirty="0">
                  <a:latin typeface="Calibri"/>
                  <a:cs typeface="Calibri"/>
                </a:endParaRPr>
              </a:p>
            </c:rich>
          </c:tx>
          <c:layout>
            <c:manualLayout>
              <c:xMode val="edge"/>
              <c:yMode val="edge"/>
              <c:x val="0.02633080021974"/>
              <c:y val="0.194459580052493"/>
            </c:manualLayout>
          </c:layout>
          <c:overlay val="0"/>
        </c:title>
        <c:numFmt formatCode="0.0E+00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alibri"/>
                <a:cs typeface="Calibri"/>
              </a:defRPr>
            </a:pPr>
            <a:endParaRPr lang="en-US"/>
          </a:p>
        </c:txPr>
        <c:crossAx val="-21288430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8331431397162"/>
          <c:y val="0.0503875968992248"/>
          <c:w val="0.810267602419263"/>
          <c:h val="0.851369712506867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numRef>
              <c:f>Sheet2!$C$16:$C$21</c:f>
              <c:numCache>
                <c:formatCode>General</c:formatCode>
                <c:ptCount val="6"/>
                <c:pt idx="0">
                  <c:v>2003.0</c:v>
                </c:pt>
                <c:pt idx="1">
                  <c:v>2005.0</c:v>
                </c:pt>
                <c:pt idx="2">
                  <c:v>2007.0</c:v>
                </c:pt>
                <c:pt idx="3">
                  <c:v>2009.0</c:v>
                </c:pt>
                <c:pt idx="4">
                  <c:v>2011.0</c:v>
                </c:pt>
                <c:pt idx="5">
                  <c:v>2012.0</c:v>
                </c:pt>
              </c:numCache>
            </c:numRef>
          </c:cat>
          <c:val>
            <c:numRef>
              <c:f>Sheet2!$G$16:$G$21</c:f>
              <c:numCache>
                <c:formatCode>General</c:formatCode>
                <c:ptCount val="6"/>
                <c:pt idx="0">
                  <c:v>11.20625</c:v>
                </c:pt>
                <c:pt idx="1">
                  <c:v>195.8129797627355</c:v>
                </c:pt>
                <c:pt idx="2">
                  <c:v>205.3241734650065</c:v>
                </c:pt>
                <c:pt idx="3">
                  <c:v>253.0935251798549</c:v>
                </c:pt>
                <c:pt idx="4">
                  <c:v>830.173775671406</c:v>
                </c:pt>
                <c:pt idx="5">
                  <c:v>2142.770130344743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9440312"/>
        <c:axId val="-2129226632"/>
      </c:barChart>
      <c:catAx>
        <c:axId val="-2129440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Calibri"/>
                <a:cs typeface="Calibri"/>
              </a:defRPr>
            </a:pPr>
            <a:endParaRPr lang="en-US"/>
          </a:p>
        </c:txPr>
        <c:crossAx val="-2129226632"/>
        <c:crosses val="autoZero"/>
        <c:auto val="1"/>
        <c:lblAlgn val="ctr"/>
        <c:lblOffset val="100"/>
        <c:noMultiLvlLbl val="0"/>
      </c:catAx>
      <c:valAx>
        <c:axId val="-21292266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>
                    <a:latin typeface="Calibri"/>
                    <a:cs typeface="Calibri"/>
                  </a:defRPr>
                </a:pPr>
                <a:r>
                  <a:rPr lang="en-US" sz="1600" dirty="0">
                    <a:latin typeface="Calibri"/>
                    <a:cs typeface="Calibri"/>
                  </a:rPr>
                  <a:t>MFLOPS/Watt</a:t>
                </a:r>
              </a:p>
            </c:rich>
          </c:tx>
          <c:layout>
            <c:manualLayout>
              <c:xMode val="edge"/>
              <c:yMode val="edge"/>
              <c:x val="0.0211109361329834"/>
              <c:y val="0.28677165354330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Calibri"/>
                <a:cs typeface="Calibri"/>
              </a:defRPr>
            </a:pPr>
            <a:endParaRPr lang="en-US"/>
          </a:p>
        </c:txPr>
        <c:crossAx val="-2129440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Power consumption</c:v>
                </c:pt>
              </c:strCache>
            </c:strRef>
          </c:tx>
          <c:dLbls>
            <c:dLbl>
              <c:idx val="3"/>
              <c:spPr/>
              <c:txPr>
                <a:bodyPr/>
                <a:lstStyle/>
                <a:p>
                  <a:pPr>
                    <a:defRPr b="1">
                      <a:solidFill>
                        <a:srgbClr val="FFFFFF"/>
                      </a:solidFill>
                      <a:latin typeface="Calibri"/>
                      <a:cs typeface="Calibri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Other, </a:t>
                    </a:r>
                    <a:r>
                      <a:rPr lang="en-US" dirty="0"/>
                      <a:t>24%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Calibri"/>
                    <a:cs typeface="Calibri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Memory</c:v>
                </c:pt>
                <c:pt idx="1">
                  <c:v>FP</c:v>
                </c:pt>
                <c:pt idx="2">
                  <c:v>INT ALU</c:v>
                </c:pt>
                <c:pt idx="3">
                  <c:v>Fetch </c:v>
                </c:pt>
                <c:pt idx="4">
                  <c:v>Decode</c:v>
                </c:pt>
                <c:pt idx="5">
                  <c:v>Reservation stations</c:v>
                </c:pt>
                <c:pt idx="6">
                  <c:v>Reorder buffers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0.27</c:v>
                </c:pt>
                <c:pt idx="1">
                  <c:v>0.11</c:v>
                </c:pt>
                <c:pt idx="2">
                  <c:v>0.12</c:v>
                </c:pt>
                <c:pt idx="3">
                  <c:v>0.13</c:v>
                </c:pt>
                <c:pt idx="4">
                  <c:v>0.08</c:v>
                </c:pt>
                <c:pt idx="5">
                  <c:v>0.05</c:v>
                </c:pt>
                <c:pt idx="6">
                  <c:v>0.24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0F0DF-2212-4F44-A767-26C68E17C8A7}" type="datetimeFigureOut">
              <a:rPr lang="en-US" smtClean="0"/>
              <a:pPr/>
              <a:t>8/22/15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354C8-49AE-E44F-9B2D-9FD3BA25FD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4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0463" y="587375"/>
            <a:ext cx="4552950" cy="3416300"/>
          </a:xfrm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6434" y="4343703"/>
            <a:ext cx="5909964" cy="41123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422" tIns="45711" rIns="91422" bIns="45711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6FBDAD-9D23-FD43-A333-C7B667C11CAD}" type="slidenum">
              <a:rPr lang="en-US"/>
              <a:pPr/>
              <a:t>29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335C18-69CC-AC48-8B90-0D2961D8C8BA}" type="slidenum">
              <a:rPr lang="en-US"/>
              <a:pPr/>
              <a:t>30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2-core model - simple extensions for more cores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C0D797-B4FA-0846-911F-E5884BA41D59}" type="slidenum">
              <a:rPr lang="en-US"/>
              <a:pPr/>
              <a:t>31</a:t>
            </a:fld>
            <a:endParaRPr lang="en-US"/>
          </a:p>
        </p:txBody>
      </p:sp>
      <p:sp>
        <p:nvSpPr>
          <p:cNvPr id="35842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/>
              <a:t>2-core model - simple extensions for more cores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47348-BC1F-704A-85C9-3924D06D9E8D}" type="slidenum">
              <a:rPr lang="en-US"/>
              <a:pPr/>
              <a:t>32</a:t>
            </a:fld>
            <a:endParaRPr lang="en-US"/>
          </a:p>
        </p:txBody>
      </p:sp>
      <p:sp>
        <p:nvSpPr>
          <p:cNvPr id="33794" name="Rectangle 102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r>
              <a:rPr lang="en-US"/>
              <a:t>2-core model - simple extensions for more cores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6434" y="4345214"/>
            <a:ext cx="5909964" cy="4112381"/>
          </a:xfr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0470" tIns="44441" rIns="90470" bIns="44441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584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5225" y="588963"/>
            <a:ext cx="4548188" cy="3413125"/>
          </a:xfr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D94ADB-6A43-1547-828C-789F91C4F5DA}" type="slidenum">
              <a:rPr lang="en-US"/>
              <a:pPr/>
              <a:t>18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88DD2-0C9E-A445-A882-D51674D00046}" type="slidenum">
              <a:rPr lang="en-US"/>
              <a:pPr/>
              <a:t>19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88DD2-0C9E-A445-A882-D51674D00046}" type="slidenum">
              <a:rPr lang="en-US"/>
              <a:pPr/>
              <a:t>20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43BD1E-BB78-7548-A3DC-05CCC3A401AB}" type="slidenum">
              <a:rPr lang="en-US"/>
              <a:pPr/>
              <a:t>21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ED16AA-7B80-9C44-B891-A063693B43F6}" type="slidenum">
              <a:rPr lang="en-US"/>
              <a:pPr/>
              <a:t>26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ED16AA-7B80-9C44-B891-A063693B43F6}" type="slidenum">
              <a:rPr lang="en-US"/>
              <a:pPr/>
              <a:t>27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7892D-EB0E-8546-A1A7-F9856DF140F4}" type="slidenum">
              <a:rPr lang="en-US"/>
              <a:pPr/>
              <a:t>28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85800" y="1905000"/>
            <a:ext cx="7772400" cy="990600"/>
          </a:xfrm>
        </p:spPr>
        <p:txBody>
          <a:bodyPr/>
          <a:lstStyle>
            <a:lvl1pPr>
              <a:defRPr sz="3600">
                <a:latin typeface="Optima"/>
                <a:cs typeface="Optima"/>
              </a:defRPr>
            </a:lvl1pPr>
          </a:lstStyle>
          <a:p>
            <a:r>
              <a:rPr lang="en-US" dirty="0" smtClean="0">
                <a:latin typeface="Optima" charset="0"/>
                <a:ea typeface="ＭＳ Ｐゴシック" charset="-128"/>
              </a:rPr>
              <a:t>Module Title</a:t>
            </a:r>
            <a:endParaRPr lang="en-US" dirty="0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eaLnBrk="1" hangingPunct="1">
              <a:buFont typeface="Times" charset="0"/>
              <a:buNone/>
              <a:defRPr sz="1200" baseline="0"/>
            </a:lvl1pPr>
          </a:lstStyle>
          <a:p>
            <a:pPr eaLnBrk="1" hangingPunct="1">
              <a:defRPr/>
            </a:pPr>
            <a:r>
              <a:rPr lang="en-US" sz="1400" dirty="0" smtClean="0"/>
              <a:t>Course No</a:t>
            </a:r>
            <a:endParaRPr lang="en-US" sz="1400" dirty="0" smtClean="0">
              <a:ea typeface="+mn-ea"/>
            </a:endParaRPr>
          </a:p>
          <a:p>
            <a:pPr eaLnBrk="1" hangingPunct="1">
              <a:defRPr/>
            </a:pPr>
            <a:r>
              <a:rPr lang="en-US" sz="1400" dirty="0" smtClean="0">
                <a:ea typeface="+mn-ea"/>
              </a:rPr>
              <a:t>Lecture </a:t>
            </a:r>
            <a:r>
              <a:rPr lang="en-US" sz="1400" dirty="0" smtClean="0"/>
              <a:t>No</a:t>
            </a:r>
            <a:endParaRPr lang="en-US" sz="1400" dirty="0" smtClean="0">
              <a:ea typeface="+mn-ea"/>
            </a:endParaRPr>
          </a:p>
          <a:p>
            <a:pPr eaLnBrk="1" hangingPunct="1">
              <a:defRPr/>
            </a:pPr>
            <a:endParaRPr lang="en-US" sz="1400" dirty="0" smtClean="0">
              <a:ea typeface="+mn-ea"/>
            </a:endParaRPr>
          </a:p>
          <a:p>
            <a:pPr eaLnBrk="1" hangingPunct="1">
              <a:defRPr/>
            </a:pPr>
            <a:r>
              <a:rPr lang="en-US" sz="1400" dirty="0" smtClean="0">
                <a:ea typeface="+mn-ea"/>
              </a:rPr>
              <a:t>Term</a:t>
            </a:r>
          </a:p>
        </p:txBody>
      </p:sp>
      <p:pic>
        <p:nvPicPr>
          <p:cNvPr id="7185" name="Picture 17" descr="b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971800"/>
            <a:ext cx="8839200" cy="228600"/>
          </a:xfrm>
          <a:prstGeom prst="rect">
            <a:avLst/>
          </a:prstGeom>
          <a:noFill/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000" y="6019800"/>
            <a:ext cx="2752560" cy="430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100" i="1" dirty="0" smtClean="0">
                <a:latin typeface="Calibri"/>
                <a:cs typeface="Calibri"/>
              </a:rPr>
              <a:t>This module </a:t>
            </a:r>
            <a:r>
              <a:rPr lang="en-US" sz="1100" i="1" dirty="0" smtClean="0">
                <a:solidFill>
                  <a:schemeClr val="tx1"/>
                </a:solidFill>
                <a:latin typeface="Calibri"/>
                <a:cs typeface="Calibri"/>
              </a:rPr>
              <a:t>created with support form  NSF CDER</a:t>
            </a:r>
            <a:r>
              <a:rPr lang="en-US" sz="1100" i="1" baseline="0" dirty="0" smtClean="0">
                <a:solidFill>
                  <a:schemeClr val="tx1"/>
                </a:solidFill>
                <a:latin typeface="Calibri"/>
                <a:cs typeface="Calibri"/>
              </a:rPr>
              <a:t> Early Adopter Program</a:t>
            </a:r>
            <a:endParaRPr lang="en-US" sz="1100" i="1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9" name="Picture 8" descr="url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556" y="159751"/>
            <a:ext cx="853193" cy="858333"/>
          </a:xfrm>
          <a:prstGeom prst="rect">
            <a:avLst/>
          </a:prstGeom>
        </p:spPr>
      </p:pic>
      <p:pic>
        <p:nvPicPr>
          <p:cNvPr id="10" name="Picture 9" descr="url-1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42" y="127876"/>
            <a:ext cx="1268912" cy="1014403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381000" y="5506911"/>
            <a:ext cx="2752560" cy="430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100" i="1" dirty="0" smtClean="0">
                <a:latin typeface="Calibri"/>
                <a:cs typeface="Calibri"/>
              </a:rPr>
              <a:t>Module developed </a:t>
            </a:r>
            <a:r>
              <a:rPr lang="en-US" sz="1100" i="1" dirty="0" smtClean="0">
                <a:latin typeface="Calibri"/>
                <a:cs typeface="Calibri"/>
              </a:rPr>
              <a:t>Fall </a:t>
            </a:r>
            <a:r>
              <a:rPr lang="en-US" sz="1100" i="1" dirty="0" smtClean="0">
                <a:latin typeface="Calibri"/>
                <a:cs typeface="Calibri"/>
              </a:rPr>
              <a:t>2014</a:t>
            </a:r>
          </a:p>
          <a:p>
            <a:pPr algn="ctr" eaLnBrk="0" hangingPunct="0"/>
            <a:r>
              <a:rPr lang="en-US" sz="1100" i="1" dirty="0" smtClean="0">
                <a:solidFill>
                  <a:schemeClr val="tx1"/>
                </a:solidFill>
                <a:latin typeface="Calibri"/>
                <a:cs typeface="Calibri"/>
              </a:rPr>
              <a:t>by</a:t>
            </a:r>
            <a:r>
              <a:rPr lang="en-US" sz="1100" i="1" baseline="0" dirty="0" smtClean="0">
                <a:solidFill>
                  <a:schemeClr val="tx1"/>
                </a:solidFill>
                <a:latin typeface="Calibri"/>
                <a:cs typeface="Calibri"/>
              </a:rPr>
              <a:t> Apan Qasem</a:t>
            </a:r>
            <a:endParaRPr lang="en-US" sz="1100" i="1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219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1905000"/>
            <a:ext cx="381000" cy="4953000"/>
          </a:xfrm>
          <a:prstGeom prst="rtTriangle">
            <a:avLst/>
          </a:prstGeom>
          <a:gradFill rotWithShape="0">
            <a:gsLst>
              <a:gs pos="0">
                <a:schemeClr val="bg1"/>
              </a:gs>
              <a:gs pos="50000">
                <a:schemeClr val="bg1">
                  <a:gamma/>
                  <a:tint val="0"/>
                  <a:invGamma/>
                </a:schemeClr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" charset="0"/>
            </a:endParaRP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 flipH="1">
            <a:off x="8686800" y="1905000"/>
            <a:ext cx="454025" cy="4953000"/>
          </a:xfrm>
          <a:prstGeom prst="rtTriangle">
            <a:avLst/>
          </a:prstGeom>
          <a:gradFill rotWithShape="0">
            <a:gsLst>
              <a:gs pos="0">
                <a:schemeClr val="bg1"/>
              </a:gs>
              <a:gs pos="50000">
                <a:schemeClr val="bg1">
                  <a:gamma/>
                  <a:tint val="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1600" y="6553200"/>
            <a:ext cx="7162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latin typeface="Optima"/>
                <a:cs typeface="Optima"/>
              </a:defRPr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324600"/>
            <a:ext cx="457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tx1"/>
                </a:solidFill>
                <a:latin typeface="Optima"/>
                <a:cs typeface="Optima"/>
              </a:defRPr>
            </a:lvl1pPr>
          </a:lstStyle>
          <a:p>
            <a:fld id="{58054501-4F98-974C-8775-72093DB6B3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161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61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62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6176" name="Picture 32" descr="bar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2400" y="990600"/>
            <a:ext cx="8839200" cy="1206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Optima"/>
          <a:ea typeface="+mj-ea"/>
          <a:cs typeface="Optima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Lucida Grande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2800">
          <a:solidFill>
            <a:schemeClr val="tx1"/>
          </a:solidFill>
          <a:latin typeface="Optima"/>
          <a:ea typeface="+mn-ea"/>
          <a:cs typeface="Optima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2400">
          <a:solidFill>
            <a:schemeClr val="tx1"/>
          </a:solidFill>
          <a:latin typeface="Optima"/>
          <a:ea typeface="ＭＳ Ｐゴシック" charset="-128"/>
          <a:cs typeface="Optima"/>
        </a:defRPr>
      </a:lvl2pPr>
      <a:lvl3pPr marL="108585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2000">
          <a:solidFill>
            <a:schemeClr val="tx1"/>
          </a:solidFill>
          <a:latin typeface="Optima"/>
          <a:ea typeface="ＭＳ Ｐゴシック" charset="-128"/>
          <a:cs typeface="Optima"/>
        </a:defRPr>
      </a:lvl3pPr>
      <a:lvl4pPr marL="142875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>
          <a:solidFill>
            <a:schemeClr val="tx1"/>
          </a:solidFill>
          <a:latin typeface="Optima"/>
          <a:ea typeface="ＭＳ Ｐゴシック" charset="-128"/>
          <a:cs typeface="Optima"/>
        </a:defRPr>
      </a:lvl4pPr>
      <a:lvl5pPr marL="177165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1600">
          <a:solidFill>
            <a:schemeClr val="tx1"/>
          </a:solidFill>
          <a:latin typeface="Optima"/>
          <a:ea typeface="ＭＳ Ｐゴシック" charset="-128"/>
          <a:cs typeface="Optima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Times" charset="0"/>
        <a:buChar char="•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Relationship Id="rId3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1650"/>
            <a:ext cx="7772400" cy="1594560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en-US" dirty="0" smtClean="0"/>
              <a:t>Paralle</a:t>
            </a:r>
            <a:r>
              <a:rPr lang="en-US" dirty="0" smtClean="0"/>
              <a:t>l Performance: </a:t>
            </a:r>
            <a:br>
              <a:rPr lang="en-US" dirty="0" smtClean="0"/>
            </a:br>
            <a:r>
              <a:rPr lang="en-US" dirty="0" smtClean="0"/>
              <a:t>Analysis and Evaluation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94533"/>
            <a:ext cx="6400800" cy="1752600"/>
          </a:xfrm>
        </p:spPr>
        <p:txBody>
          <a:bodyPr/>
          <a:lstStyle/>
          <a:p>
            <a:r>
              <a:rPr lang="en-US" sz="2000" dirty="0" smtClean="0"/>
              <a:t>Lecture TBD</a:t>
            </a:r>
          </a:p>
          <a:p>
            <a:r>
              <a:rPr lang="en-US" sz="2000" dirty="0" smtClean="0"/>
              <a:t>Course TBD</a:t>
            </a:r>
          </a:p>
          <a:p>
            <a:endParaRPr lang="en-US" sz="2000" dirty="0" smtClean="0"/>
          </a:p>
          <a:p>
            <a:r>
              <a:rPr lang="en-US" sz="2000" dirty="0" smtClean="0"/>
              <a:t>Term TBD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Performance</a:t>
            </a:r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8590144"/>
              </p:ext>
            </p:extLst>
          </p:nvPr>
        </p:nvGraphicFramePr>
        <p:xfrm>
          <a:off x="1295400" y="1524000"/>
          <a:ext cx="6553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 descr="imgr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5257800"/>
            <a:ext cx="2209800" cy="10864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6172200"/>
            <a:ext cx="2100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/>
                <a:cs typeface="Calibri"/>
              </a:rPr>
              <a:t>Celebrating 20 years</a:t>
            </a:r>
            <a:endParaRPr lang="en-US" sz="1800" dirty="0">
              <a:latin typeface="Calibri"/>
              <a:cs typeface="Calibri"/>
            </a:endParaRPr>
          </a:p>
        </p:txBody>
      </p:sp>
      <p:pic>
        <p:nvPicPr>
          <p:cNvPr id="3" name="Picture 2" descr="sad+face.jp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16800" y="1219200"/>
            <a:ext cx="1498600" cy="149391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667000" y="1475601"/>
            <a:ext cx="45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alibri"/>
                <a:cs typeface="Calibri"/>
              </a:rPr>
              <a:t>1993   1995   1997   1999   2001  2003   2005  2007  2009    2011  2013</a:t>
            </a:r>
            <a:endParaRPr lang="en-US" sz="1200" b="1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9602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More Than Performance 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4423788"/>
              </p:ext>
            </p:extLst>
          </p:nvPr>
        </p:nvGraphicFramePr>
        <p:xfrm>
          <a:off x="1752600" y="1752600"/>
          <a:ext cx="57150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57800" y="3124200"/>
            <a:ext cx="762000" cy="523220"/>
          </a:xfrm>
          <a:prstGeom prst="rect">
            <a:avLst/>
          </a:prstGeom>
          <a:solidFill>
            <a:srgbClr val="FFFB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Calibri"/>
                <a:cs typeface="Calibri"/>
              </a:rPr>
              <a:t>GPUs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Calibri"/>
                <a:cs typeface="Calibri"/>
              </a:rPr>
              <a:t>arrive</a:t>
            </a:r>
          </a:p>
        </p:txBody>
      </p:sp>
      <p:cxnSp>
        <p:nvCxnSpPr>
          <p:cNvPr id="14" name="Elbow Connector 13"/>
          <p:cNvCxnSpPr/>
          <p:nvPr/>
        </p:nvCxnSpPr>
        <p:spPr bwMode="auto">
          <a:xfrm rot="16200000" flipH="1">
            <a:off x="5562600" y="3657601"/>
            <a:ext cx="457200" cy="304800"/>
          </a:xfrm>
          <a:prstGeom prst="bentConnector3">
            <a:avLst>
              <a:gd name="adj1" fmla="val 1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81000" y="3657600"/>
            <a:ext cx="1447800" cy="584776"/>
          </a:xfrm>
          <a:prstGeom prst="rect">
            <a:avLst/>
          </a:prstGeom>
          <a:solidFill>
            <a:srgbClr val="FFFB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libri"/>
                <a:cs typeface="Calibri"/>
              </a:rPr>
              <a:t>No power data prior to 2003</a:t>
            </a:r>
          </a:p>
        </p:txBody>
      </p:sp>
      <p:cxnSp>
        <p:nvCxnSpPr>
          <p:cNvPr id="23" name="Elbow Connector 22"/>
          <p:cNvCxnSpPr>
            <a:stCxn id="22" idx="2"/>
          </p:cNvCxnSpPr>
          <p:nvPr/>
        </p:nvCxnSpPr>
        <p:spPr bwMode="auto">
          <a:xfrm rot="16200000" flipH="1">
            <a:off x="1683040" y="3664236"/>
            <a:ext cx="634421" cy="1790700"/>
          </a:xfrm>
          <a:prstGeom prst="bent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1" name="Picture 10" descr="FAQ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7327901" y="1282700"/>
            <a:ext cx="1673224" cy="1774825"/>
          </a:xfrm>
          <a:prstGeom prst="rect">
            <a:avLst/>
          </a:prstGeom>
        </p:spPr>
      </p:pic>
      <p:pic>
        <p:nvPicPr>
          <p:cNvPr id="12" name="Picture 11" descr="imgr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5257800"/>
            <a:ext cx="2209800" cy="10864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4800" y="6172200"/>
            <a:ext cx="2100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/>
                <a:cs typeface="Calibri"/>
              </a:rPr>
              <a:t>Celebrating 20 years</a:t>
            </a:r>
            <a:endParaRPr lang="en-US"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8857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</a:rPr>
              <a:t>Communication Costs</a:t>
            </a:r>
            <a:endParaRPr lang="en-US" dirty="0">
              <a:ea typeface="ＭＳ Ｐゴシック" charset="0"/>
            </a:endParaRPr>
          </a:p>
        </p:txBody>
      </p:sp>
      <p:sp>
        <p:nvSpPr>
          <p:cNvPr id="19460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 dirty="0">
                <a:ea typeface="ＭＳ Ｐゴシック" charset="0"/>
              </a:rPr>
              <a:t>Algorithms have two </a:t>
            </a:r>
            <a:r>
              <a:rPr lang="en-US" sz="2400" dirty="0" smtClean="0">
                <a:ea typeface="ＭＳ Ｐゴシック" charset="0"/>
              </a:rPr>
              <a:t>costs</a:t>
            </a:r>
            <a:endParaRPr lang="en-US" sz="2400" dirty="0">
              <a:ea typeface="ＭＳ Ｐゴシック" charset="0"/>
            </a:endParaRPr>
          </a:p>
          <a:p>
            <a:pPr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Arithmetic (FLOPS)</a:t>
            </a:r>
          </a:p>
          <a:p>
            <a:pPr>
              <a:buFontTx/>
              <a:buAutoNum type="arabicPeriod"/>
            </a:pPr>
            <a:r>
              <a:rPr lang="en-US" sz="2400" dirty="0">
                <a:ea typeface="ＭＳ Ｐゴシック" charset="0"/>
              </a:rPr>
              <a:t>Communication: moving data between </a:t>
            </a:r>
          </a:p>
          <a:p>
            <a:pPr lvl="1"/>
            <a:r>
              <a:rPr lang="en-US" sz="2000" dirty="0">
                <a:ea typeface="ＭＳ Ｐゴシック" charset="0"/>
              </a:rPr>
              <a:t>levels of a memory hierarchy (sequential case) </a:t>
            </a:r>
          </a:p>
          <a:p>
            <a:pPr lvl="1"/>
            <a:r>
              <a:rPr lang="en-US" sz="2000" dirty="0">
                <a:ea typeface="ＭＳ Ｐゴシック" charset="0"/>
              </a:rPr>
              <a:t>processors over a network (parallel case). </a:t>
            </a:r>
          </a:p>
        </p:txBody>
      </p:sp>
      <p:grpSp>
        <p:nvGrpSpPr>
          <p:cNvPr id="19461" name="Group 94"/>
          <p:cNvGrpSpPr>
            <a:grpSpLocks/>
          </p:cNvGrpSpPr>
          <p:nvPr/>
        </p:nvGrpSpPr>
        <p:grpSpPr bwMode="auto">
          <a:xfrm>
            <a:off x="933450" y="3640138"/>
            <a:ext cx="3551238" cy="2608262"/>
            <a:chOff x="2710" y="1618"/>
            <a:chExt cx="2422" cy="1779"/>
          </a:xfrm>
        </p:grpSpPr>
        <p:sp>
          <p:nvSpPr>
            <p:cNvPr id="19473" name="AutoShape 76"/>
            <p:cNvSpPr>
              <a:spLocks noChangeArrowheads="1"/>
            </p:cNvSpPr>
            <p:nvPr/>
          </p:nvSpPr>
          <p:spPr bwMode="auto">
            <a:xfrm>
              <a:off x="3418" y="1618"/>
              <a:ext cx="1036" cy="714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Optima"/>
                  <a:cs typeface="Optima"/>
                </a:rPr>
                <a:t>CPU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Optima"/>
                  <a:cs typeface="Optima"/>
                </a:rPr>
                <a:t>Cache</a:t>
              </a:r>
            </a:p>
          </p:txBody>
        </p:sp>
        <p:sp>
          <p:nvSpPr>
            <p:cNvPr id="19474" name="AutoShape 77"/>
            <p:cNvSpPr>
              <a:spLocks noChangeArrowheads="1"/>
            </p:cNvSpPr>
            <p:nvPr/>
          </p:nvSpPr>
          <p:spPr bwMode="auto">
            <a:xfrm flipV="1">
              <a:off x="2710" y="2578"/>
              <a:ext cx="2422" cy="819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15 w 21600"/>
                <a:gd name="T13" fmla="*/ 4431 h 21600"/>
                <a:gd name="T14" fmla="*/ 17185 w 21600"/>
                <a:gd name="T15" fmla="*/ 1716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235" y="21600"/>
                  </a:lnTo>
                  <a:lnTo>
                    <a:pt x="1636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Optima"/>
                  <a:cs typeface="Optima"/>
                </a:rPr>
                <a:t>DRAM</a:t>
              </a:r>
            </a:p>
          </p:txBody>
        </p:sp>
        <p:sp>
          <p:nvSpPr>
            <p:cNvPr id="19475" name="AutoShape 78"/>
            <p:cNvSpPr>
              <a:spLocks noChangeArrowheads="1"/>
            </p:cNvSpPr>
            <p:nvPr/>
          </p:nvSpPr>
          <p:spPr bwMode="auto">
            <a:xfrm>
              <a:off x="3792" y="2332"/>
              <a:ext cx="274" cy="246"/>
            </a:xfrm>
            <a:prstGeom prst="upDownArrow">
              <a:avLst>
                <a:gd name="adj1" fmla="val 50000"/>
                <a:gd name="adj2" fmla="val 2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Optima"/>
                <a:cs typeface="Optima"/>
              </a:endParaRPr>
            </a:p>
          </p:txBody>
        </p:sp>
      </p:grpSp>
      <p:grpSp>
        <p:nvGrpSpPr>
          <p:cNvPr id="19462" name="Group 96"/>
          <p:cNvGrpSpPr>
            <a:grpSpLocks/>
          </p:cNvGrpSpPr>
          <p:nvPr/>
        </p:nvGrpSpPr>
        <p:grpSpPr bwMode="auto">
          <a:xfrm>
            <a:off x="4984750" y="3640138"/>
            <a:ext cx="3135313" cy="2617787"/>
            <a:chOff x="530" y="2195"/>
            <a:chExt cx="1975" cy="1649"/>
          </a:xfrm>
        </p:grpSpPr>
        <p:sp>
          <p:nvSpPr>
            <p:cNvPr id="19465" name="AutoShape 86"/>
            <p:cNvSpPr>
              <a:spLocks noChangeArrowheads="1"/>
            </p:cNvSpPr>
            <p:nvPr/>
          </p:nvSpPr>
          <p:spPr bwMode="auto">
            <a:xfrm>
              <a:off x="530" y="2195"/>
              <a:ext cx="699" cy="482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Optima"/>
                  <a:cs typeface="Optima"/>
                </a:rPr>
                <a:t>CPU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Optima"/>
                  <a:cs typeface="Optima"/>
                </a:rPr>
                <a:t>DRAM</a:t>
              </a:r>
            </a:p>
          </p:txBody>
        </p:sp>
        <p:sp>
          <p:nvSpPr>
            <p:cNvPr id="19466" name="AutoShape 87"/>
            <p:cNvSpPr>
              <a:spLocks noChangeArrowheads="1"/>
            </p:cNvSpPr>
            <p:nvPr/>
          </p:nvSpPr>
          <p:spPr bwMode="auto">
            <a:xfrm>
              <a:off x="699" y="2677"/>
              <a:ext cx="344" cy="685"/>
            </a:xfrm>
            <a:prstGeom prst="upDownArrow">
              <a:avLst>
                <a:gd name="adj1" fmla="val 50000"/>
                <a:gd name="adj2" fmla="val 39826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Optima"/>
                <a:cs typeface="Optima"/>
              </a:endParaRPr>
            </a:p>
          </p:txBody>
        </p:sp>
        <p:sp>
          <p:nvSpPr>
            <p:cNvPr id="19467" name="AutoShape 88"/>
            <p:cNvSpPr>
              <a:spLocks noChangeArrowheads="1"/>
            </p:cNvSpPr>
            <p:nvPr/>
          </p:nvSpPr>
          <p:spPr bwMode="auto">
            <a:xfrm>
              <a:off x="1806" y="3362"/>
              <a:ext cx="699" cy="482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  <a:latin typeface="Optima"/>
                  <a:cs typeface="Optima"/>
                </a:rPr>
                <a:t>CPU</a:t>
              </a:r>
            </a:p>
            <a:p>
              <a:pPr algn="ctr"/>
              <a:r>
                <a:rPr lang="en-US" sz="1200">
                  <a:solidFill>
                    <a:schemeClr val="tx1"/>
                  </a:solidFill>
                  <a:latin typeface="Optima"/>
                  <a:cs typeface="Optima"/>
                </a:rPr>
                <a:t>DRAM</a:t>
              </a:r>
            </a:p>
          </p:txBody>
        </p:sp>
        <p:sp>
          <p:nvSpPr>
            <p:cNvPr id="19468" name="AutoShape 89"/>
            <p:cNvSpPr>
              <a:spLocks noChangeArrowheads="1"/>
            </p:cNvSpPr>
            <p:nvPr/>
          </p:nvSpPr>
          <p:spPr bwMode="auto">
            <a:xfrm>
              <a:off x="530" y="3362"/>
              <a:ext cx="699" cy="482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  <a:latin typeface="Optima"/>
                  <a:cs typeface="Optima"/>
                </a:rPr>
                <a:t>CPU</a:t>
              </a:r>
            </a:p>
            <a:p>
              <a:pPr algn="ctr"/>
              <a:r>
                <a:rPr lang="en-US" sz="1200">
                  <a:solidFill>
                    <a:schemeClr val="tx1"/>
                  </a:solidFill>
                  <a:latin typeface="Optima"/>
                  <a:cs typeface="Optima"/>
                </a:rPr>
                <a:t>DRAM</a:t>
              </a:r>
            </a:p>
          </p:txBody>
        </p:sp>
        <p:sp>
          <p:nvSpPr>
            <p:cNvPr id="19469" name="AutoShape 90"/>
            <p:cNvSpPr>
              <a:spLocks noChangeArrowheads="1"/>
            </p:cNvSpPr>
            <p:nvPr/>
          </p:nvSpPr>
          <p:spPr bwMode="auto">
            <a:xfrm>
              <a:off x="1806" y="2195"/>
              <a:ext cx="699" cy="482"/>
            </a:xfrm>
            <a:prstGeom prst="triangle">
              <a:avLst>
                <a:gd name="adj" fmla="val 50000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solidFill>
                    <a:schemeClr val="tx1"/>
                  </a:solidFill>
                  <a:latin typeface="Optima"/>
                  <a:cs typeface="Optima"/>
                </a:rPr>
                <a:t>CPU</a:t>
              </a:r>
            </a:p>
            <a:p>
              <a:pPr algn="ctr"/>
              <a:r>
                <a:rPr lang="en-US" sz="1200">
                  <a:solidFill>
                    <a:schemeClr val="tx1"/>
                  </a:solidFill>
                  <a:latin typeface="Optima"/>
                  <a:cs typeface="Optima"/>
                </a:rPr>
                <a:t>DRAM</a:t>
              </a:r>
            </a:p>
          </p:txBody>
        </p:sp>
        <p:sp>
          <p:nvSpPr>
            <p:cNvPr id="19470" name="AutoShape 91"/>
            <p:cNvSpPr>
              <a:spLocks noChangeArrowheads="1"/>
            </p:cNvSpPr>
            <p:nvPr/>
          </p:nvSpPr>
          <p:spPr bwMode="auto">
            <a:xfrm>
              <a:off x="1983" y="2673"/>
              <a:ext cx="344" cy="685"/>
            </a:xfrm>
            <a:prstGeom prst="upDownArrow">
              <a:avLst>
                <a:gd name="adj1" fmla="val 50000"/>
                <a:gd name="adj2" fmla="val 39826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Optima"/>
                <a:cs typeface="Optima"/>
              </a:endParaRPr>
            </a:p>
          </p:txBody>
        </p:sp>
        <p:sp>
          <p:nvSpPr>
            <p:cNvPr id="19471" name="AutoShape 92"/>
            <p:cNvSpPr>
              <a:spLocks noChangeArrowheads="1"/>
            </p:cNvSpPr>
            <p:nvPr/>
          </p:nvSpPr>
          <p:spPr bwMode="auto">
            <a:xfrm rot="-5400000">
              <a:off x="1347" y="2149"/>
              <a:ext cx="344" cy="685"/>
            </a:xfrm>
            <a:prstGeom prst="upDownArrow">
              <a:avLst>
                <a:gd name="adj1" fmla="val 50000"/>
                <a:gd name="adj2" fmla="val 39826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Optima"/>
                <a:cs typeface="Optima"/>
              </a:endParaRPr>
            </a:p>
          </p:txBody>
        </p:sp>
        <p:sp>
          <p:nvSpPr>
            <p:cNvPr id="19472" name="AutoShape 93"/>
            <p:cNvSpPr>
              <a:spLocks noChangeArrowheads="1"/>
            </p:cNvSpPr>
            <p:nvPr/>
          </p:nvSpPr>
          <p:spPr bwMode="auto">
            <a:xfrm rot="-5400000">
              <a:off x="1343" y="3322"/>
              <a:ext cx="344" cy="686"/>
            </a:xfrm>
            <a:prstGeom prst="upDownArrow">
              <a:avLst>
                <a:gd name="adj1" fmla="val 50000"/>
                <a:gd name="adj2" fmla="val 39884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Optima"/>
                <a:cs typeface="Optima"/>
              </a:endParaRPr>
            </a:p>
          </p:txBody>
        </p:sp>
      </p:grpSp>
      <p:sp>
        <p:nvSpPr>
          <p:cNvPr id="18" name="Date Placeholder 5"/>
          <p:cNvSpPr txBox="1">
            <a:spLocks/>
          </p:cNvSpPr>
          <p:nvPr/>
        </p:nvSpPr>
        <p:spPr bwMode="auto">
          <a:xfrm>
            <a:off x="139471" y="6478857"/>
            <a:ext cx="25143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algn="l" defTabSz="457200" rtl="0" eaLnBrk="1" latinLnBrk="0" hangingPunct="1"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defTabSz="457200" rtl="0" eaLnBrk="1" latinLnBrk="0" hangingPunct="1"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defTabSz="457200" rtl="0" eaLnBrk="1" latinLnBrk="0" hangingPunct="1"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defTabSz="457200" rtl="0" eaLnBrk="1" latinLnBrk="0" hangingPunct="1"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4572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9144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1371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18288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100" b="1" dirty="0" smtClean="0">
                <a:solidFill>
                  <a:srgbClr val="1822CD"/>
                </a:solidFill>
                <a:latin typeface="Calibri"/>
                <a:cs typeface="Calibri"/>
              </a:rPr>
              <a:t>Slide source: Jim Demmel, UC Berkeley </a:t>
            </a:r>
            <a:endParaRPr lang="en-US" sz="1100" b="1" dirty="0">
              <a:solidFill>
                <a:srgbClr val="1822CD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2074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</a:rPr>
              <a:t>A</a:t>
            </a:r>
            <a:r>
              <a:rPr lang="en-US" dirty="0" smtClean="0">
                <a:ea typeface="ＭＳ Ｐゴシック" charset="0"/>
              </a:rPr>
              <a:t>voiding Communication</a:t>
            </a:r>
            <a:endParaRPr lang="en-US" dirty="0">
              <a:ea typeface="ＭＳ Ｐゴシック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>
                <a:ea typeface="ＭＳ Ｐゴシック" charset="0"/>
              </a:rPr>
              <a:t>Running time of an algorithm is sum of 3 terms:</a:t>
            </a:r>
          </a:p>
          <a:p>
            <a:pPr marL="914400" lvl="1" indent="-457200">
              <a:spcBef>
                <a:spcPct val="20000"/>
              </a:spcBef>
            </a:pPr>
            <a:r>
              <a:rPr lang="en-US" sz="2000" dirty="0">
                <a:ea typeface="ＭＳ Ｐゴシック" charset="0"/>
              </a:rPr>
              <a:t># flops * </a:t>
            </a:r>
            <a:r>
              <a:rPr lang="en-US" sz="2000" dirty="0" err="1">
                <a:ea typeface="ＭＳ Ｐゴシック" charset="0"/>
              </a:rPr>
              <a:t>time_per_flop</a:t>
            </a:r>
            <a:endParaRPr lang="en-US" sz="2000" dirty="0">
              <a:ea typeface="ＭＳ Ｐゴシック" charset="0"/>
            </a:endParaRPr>
          </a:p>
          <a:p>
            <a:pPr marL="914400" lvl="1" indent="-457200">
              <a:spcBef>
                <a:spcPct val="20000"/>
              </a:spcBef>
            </a:pPr>
            <a:r>
              <a:rPr lang="en-US" sz="2000" dirty="0">
                <a:ea typeface="ＭＳ Ｐゴシック" charset="0"/>
              </a:rPr>
              <a:t># words moved / bandwidth</a:t>
            </a:r>
          </a:p>
          <a:p>
            <a:pPr marL="914400" lvl="1" indent="-457200">
              <a:spcBef>
                <a:spcPct val="20000"/>
              </a:spcBef>
            </a:pPr>
            <a:r>
              <a:rPr lang="en-US" sz="2000" dirty="0">
                <a:ea typeface="ＭＳ Ｐゴシック" charset="0"/>
              </a:rPr>
              <a:t># messages * latency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4294967295"/>
          </p:nvPr>
        </p:nvSpPr>
        <p:spPr>
          <a:xfrm>
            <a:off x="6561138" y="6431762"/>
            <a:ext cx="2514600" cy="30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100" b="1" dirty="0">
                <a:solidFill>
                  <a:srgbClr val="1822CD"/>
                </a:solidFill>
                <a:latin typeface="Calibri"/>
                <a:cs typeface="Calibri"/>
              </a:rPr>
              <a:t>Slide source: Jim </a:t>
            </a:r>
            <a:r>
              <a:rPr lang="en-US" sz="1100" b="1" dirty="0" smtClean="0">
                <a:solidFill>
                  <a:srgbClr val="1822CD"/>
                </a:solidFill>
                <a:latin typeface="Calibri"/>
                <a:cs typeface="Calibri"/>
              </a:rPr>
              <a:t>Demmel, UC Berkeley </a:t>
            </a:r>
            <a:endParaRPr lang="en-US" sz="1100" b="1" dirty="0">
              <a:solidFill>
                <a:srgbClr val="1822CD"/>
              </a:solidFill>
              <a:latin typeface="Calibri"/>
              <a:cs typeface="Calibri"/>
            </a:endParaRP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4756944" y="2013177"/>
            <a:ext cx="2398713" cy="762000"/>
            <a:chOff x="5105400" y="2133600"/>
            <a:chExt cx="2399879" cy="762000"/>
          </a:xfrm>
        </p:grpSpPr>
        <p:sp>
          <p:nvSpPr>
            <p:cNvPr id="6" name="Right Brace 5"/>
            <p:cNvSpPr/>
            <p:nvPr/>
          </p:nvSpPr>
          <p:spPr>
            <a:xfrm>
              <a:off x="5105400" y="2133600"/>
              <a:ext cx="152474" cy="7620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/>
              <a:endParaRPr lang="en-US"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0518" name="TextBox 4"/>
            <p:cNvSpPr txBox="1">
              <a:spLocks noChangeArrowheads="1"/>
            </p:cNvSpPr>
            <p:nvPr/>
          </p:nvSpPr>
          <p:spPr bwMode="auto">
            <a:xfrm>
              <a:off x="5334000" y="2286000"/>
              <a:ext cx="217127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tx1"/>
                  </a:solidFill>
                  <a:latin typeface="Calibri" charset="0"/>
                </a:rPr>
                <a:t>communication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41338" y="4681539"/>
            <a:ext cx="8534400" cy="1750223"/>
            <a:chOff x="541338" y="4486791"/>
            <a:chExt cx="8534400" cy="1749582"/>
          </a:xfrm>
        </p:grpSpPr>
        <p:sp>
          <p:nvSpPr>
            <p:cNvPr id="20513" name="Content Placeholder 2"/>
            <p:cNvSpPr txBox="1">
              <a:spLocks/>
            </p:cNvSpPr>
            <p:nvPr/>
          </p:nvSpPr>
          <p:spPr bwMode="auto">
            <a:xfrm>
              <a:off x="541338" y="4486791"/>
              <a:ext cx="8534400" cy="1749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3500" tIns="25400" rIns="63500" bIns="25400">
              <a:spAutoFit/>
            </a:bodyPr>
            <a:lstStyle>
              <a:lvl1pPr marL="342900" indent="-342900"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800100" indent="-342900"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2pPr>
              <a:lvl3pPr marL="1257300" indent="-342900"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accent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spcBef>
                  <a:spcPct val="20000"/>
                </a:spcBef>
                <a:buSzPct val="100000"/>
                <a:buFont typeface="Arial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Goal : organize </a:t>
              </a:r>
              <a:r>
                <a:rPr lang="en-US" dirty="0" smtClean="0">
                  <a:solidFill>
                    <a:schemeClr val="tx1"/>
                  </a:solidFill>
                </a:rPr>
                <a:t>code </a:t>
              </a:r>
              <a:r>
                <a:rPr lang="en-US" dirty="0">
                  <a:solidFill>
                    <a:schemeClr val="tx1"/>
                  </a:solidFill>
                </a:rPr>
                <a:t>to </a:t>
              </a:r>
              <a:r>
                <a:rPr lang="en-US" i="1" dirty="0">
                  <a:solidFill>
                    <a:schemeClr val="tx1"/>
                  </a:solidFill>
                </a:rPr>
                <a:t>avoid</a:t>
              </a:r>
              <a:r>
                <a:rPr lang="en-US" dirty="0">
                  <a:solidFill>
                    <a:schemeClr val="tx1"/>
                  </a:solidFill>
                </a:rPr>
                <a:t> communication</a:t>
              </a:r>
            </a:p>
            <a:p>
              <a:pPr lvl="1">
                <a:spcBef>
                  <a:spcPct val="20000"/>
                </a:spcBef>
                <a:buSzPct val="100000"/>
                <a:buFontTx/>
                <a:buChar char="•"/>
              </a:pPr>
              <a:r>
                <a:rPr lang="en-US" sz="1800" dirty="0">
                  <a:solidFill>
                    <a:schemeClr val="tx1"/>
                  </a:solidFill>
                </a:rPr>
                <a:t>Between all memory hierarchy levels </a:t>
              </a:r>
            </a:p>
            <a:p>
              <a:pPr lvl="2">
                <a:spcBef>
                  <a:spcPct val="20000"/>
                </a:spcBef>
                <a:buSzPct val="100000"/>
                <a:buFontTx/>
                <a:buChar char="•"/>
              </a:pPr>
              <a:r>
                <a:rPr lang="en-US" sz="1800" dirty="0">
                  <a:solidFill>
                    <a:schemeClr val="tx1"/>
                  </a:solidFill>
                </a:rPr>
                <a:t>L1         L2         DRAM          </a:t>
              </a:r>
              <a:r>
                <a:rPr lang="en-US" sz="1800" dirty="0" smtClean="0">
                  <a:solidFill>
                    <a:schemeClr val="tx1"/>
                  </a:solidFill>
                </a:rPr>
                <a:t>network</a:t>
              </a:r>
              <a:endParaRPr lang="en-US" sz="1800" dirty="0">
                <a:solidFill>
                  <a:schemeClr val="tx1"/>
                </a:solidFill>
              </a:endParaRPr>
            </a:p>
            <a:p>
              <a:pPr lvl="1">
                <a:spcBef>
                  <a:spcPct val="20000"/>
                </a:spcBef>
                <a:buSzPct val="100000"/>
                <a:buFontTx/>
                <a:buChar char="•"/>
              </a:pPr>
              <a:r>
                <a:rPr lang="en-US" sz="1800" dirty="0">
                  <a:solidFill>
                    <a:schemeClr val="tx1"/>
                  </a:solidFill>
                </a:rPr>
                <a:t>Not</a:t>
              </a:r>
              <a:r>
                <a:rPr lang="en-US" sz="1800" i="1" dirty="0">
                  <a:solidFill>
                    <a:schemeClr val="tx1"/>
                  </a:solidFill>
                </a:rPr>
                <a:t> </a:t>
              </a:r>
              <a:r>
                <a:rPr lang="en-US" sz="1800" dirty="0">
                  <a:solidFill>
                    <a:schemeClr val="tx1"/>
                  </a:solidFill>
                </a:rPr>
                <a:t>just </a:t>
              </a:r>
              <a:r>
                <a:rPr lang="en-US" sz="1800" i="1" dirty="0">
                  <a:solidFill>
                    <a:schemeClr val="tx1"/>
                  </a:solidFill>
                </a:rPr>
                <a:t>hiding</a:t>
              </a:r>
              <a:r>
                <a:rPr lang="en-US" sz="1800" dirty="0">
                  <a:solidFill>
                    <a:schemeClr val="tx1"/>
                  </a:solidFill>
                </a:rPr>
                <a:t> communication (overlap with </a:t>
              </a:r>
              <a:r>
                <a:rPr lang="en-US" sz="1800" dirty="0" err="1">
                  <a:solidFill>
                    <a:schemeClr val="tx1"/>
                  </a:solidFill>
                </a:rPr>
                <a:t>arith</a:t>
              </a:r>
              <a:r>
                <a:rPr lang="en-US" sz="1800" dirty="0">
                  <a:solidFill>
                    <a:schemeClr val="tx1"/>
                  </a:solidFill>
                </a:rPr>
                <a:t>) (speedup </a:t>
              </a:r>
              <a:r>
                <a:rPr lang="en-US" sz="1800" dirty="0">
                  <a:solidFill>
                    <a:schemeClr val="tx1"/>
                  </a:solidFill>
                  <a:sym typeface="Symbol" charset="0"/>
                </a:rPr>
                <a:t> </a:t>
              </a:r>
              <a:r>
                <a:rPr lang="en-US" sz="1800" dirty="0">
                  <a:solidFill>
                    <a:schemeClr val="tx1"/>
                  </a:solidFill>
                </a:rPr>
                <a:t>2x ) </a:t>
              </a:r>
            </a:p>
            <a:p>
              <a:pPr lvl="1">
                <a:spcBef>
                  <a:spcPct val="20000"/>
                </a:spcBef>
                <a:buSzPct val="100000"/>
                <a:buFontTx/>
                <a:buChar char="•"/>
              </a:pPr>
              <a:r>
                <a:rPr lang="en-US" sz="1800" dirty="0">
                  <a:solidFill>
                    <a:schemeClr val="tx1"/>
                  </a:solidFill>
                </a:rPr>
                <a:t>Arbitrary speedups possible</a:t>
              </a:r>
              <a:endParaRPr lang="en-US" sz="1800" dirty="0">
                <a:solidFill>
                  <a:srgbClr val="000099"/>
                </a:solidFill>
              </a:endParaRPr>
            </a:p>
          </p:txBody>
        </p:sp>
        <p:cxnSp>
          <p:nvCxnSpPr>
            <p:cNvPr id="20514" name="Straight Arrow Connector 10"/>
            <p:cNvCxnSpPr>
              <a:cxnSpLocks noChangeShapeType="1"/>
            </p:cNvCxnSpPr>
            <p:nvPr/>
          </p:nvCxnSpPr>
          <p:spPr bwMode="auto">
            <a:xfrm>
              <a:off x="2176451" y="5413234"/>
              <a:ext cx="430212" cy="15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5" name="Straight Arrow Connector 11"/>
            <p:cNvCxnSpPr>
              <a:cxnSpLocks noChangeShapeType="1"/>
            </p:cNvCxnSpPr>
            <p:nvPr/>
          </p:nvCxnSpPr>
          <p:spPr bwMode="auto">
            <a:xfrm>
              <a:off x="3033342" y="5414821"/>
              <a:ext cx="430213" cy="158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16" name="Straight Arrow Connector 11"/>
            <p:cNvCxnSpPr>
              <a:cxnSpLocks noChangeShapeType="1"/>
            </p:cNvCxnSpPr>
            <p:nvPr/>
          </p:nvCxnSpPr>
          <p:spPr bwMode="auto">
            <a:xfrm>
              <a:off x="4326732" y="5410225"/>
              <a:ext cx="430212" cy="15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45456"/>
              </p:ext>
            </p:extLst>
          </p:nvPr>
        </p:nvGraphicFramePr>
        <p:xfrm>
          <a:off x="1285875" y="3038473"/>
          <a:ext cx="6653213" cy="1466852"/>
        </p:xfrm>
        <a:graphic>
          <a:graphicData uri="http://schemas.openxmlformats.org/drawingml/2006/table">
            <a:tbl>
              <a:tblPr/>
              <a:tblGrid>
                <a:gridCol w="1663700"/>
                <a:gridCol w="1662113"/>
                <a:gridCol w="1663700"/>
                <a:gridCol w="1663700"/>
              </a:tblGrid>
              <a:tr h="36671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Annual improvements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Time_per_flop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Bandwidth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Latency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Network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26%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15%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DRAM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23%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ＭＳ Ｐゴシック" charset="0"/>
                        </a:rPr>
                        <a:t>5%</a:t>
                      </a:r>
                    </a:p>
                  </a:txBody>
                  <a:tcPr marL="91443" marR="91443"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787525" y="4137025"/>
            <a:ext cx="646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chemeClr val="tx1"/>
                </a:solidFill>
              </a:rPr>
              <a:t>59%</a:t>
            </a:r>
          </a:p>
        </p:txBody>
      </p:sp>
    </p:spTree>
    <p:extLst>
      <p:ext uri="{BB962C8B-B14F-4D97-AF65-F5344CB8AC3E}">
        <p14:creationId xmlns:p14="http://schemas.microsoft.com/office/powerpoint/2010/main" val="3502389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</a:t>
            </a:r>
            <a:r>
              <a:rPr lang="en-US" dirty="0" smtClean="0"/>
              <a:t>Consumption in HPC Applications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739DB-1E9E-1040-9CE6-0FA0E5AC0F3B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193802094"/>
              </p:ext>
            </p:extLst>
          </p:nvPr>
        </p:nvGraphicFramePr>
        <p:xfrm>
          <a:off x="1219200" y="1752600"/>
          <a:ext cx="6629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Arc 4"/>
          <p:cNvSpPr/>
          <p:nvPr/>
        </p:nvSpPr>
        <p:spPr bwMode="auto">
          <a:xfrm>
            <a:off x="3352800" y="1981200"/>
            <a:ext cx="3581400" cy="2057400"/>
          </a:xfrm>
          <a:prstGeom prst="arc">
            <a:avLst>
              <a:gd name="adj1" fmla="val 15196346"/>
              <a:gd name="adj2" fmla="val 0"/>
            </a:avLst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7" name="Picture 6" descr="imgr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1219200"/>
            <a:ext cx="1066800" cy="13047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46721" y="5801380"/>
            <a:ext cx="3236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/>
                <a:cs typeface="Calibri"/>
              </a:rPr>
              <a:t>Data from NCOMMAS</a:t>
            </a:r>
            <a:r>
              <a:rPr lang="en-US" sz="1200" dirty="0">
                <a:latin typeface="Calibri"/>
                <a:cs typeface="Calibri"/>
              </a:rPr>
              <a:t> weather modeling </a:t>
            </a:r>
            <a:r>
              <a:rPr lang="en-US" sz="1200" dirty="0" smtClean="0">
                <a:latin typeface="Calibri"/>
                <a:cs typeface="Calibri"/>
              </a:rPr>
              <a:t>applications on AMD Barcelona</a:t>
            </a:r>
            <a:endParaRPr lang="en-US" sz="1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559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Techniques For Improving Parallel Performance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locality </a:t>
            </a:r>
          </a:p>
          <a:p>
            <a:r>
              <a:rPr lang="en-US" dirty="0" smtClean="0"/>
              <a:t>Thread Affinity</a:t>
            </a:r>
          </a:p>
          <a:p>
            <a:r>
              <a:rPr lang="en-US" dirty="0" smtClean="0"/>
              <a:t>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188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Optima" charset="0"/>
                <a:ea typeface="ＭＳ Ｐゴシック" charset="0"/>
                <a:cs typeface="Optima" charset="0"/>
              </a:rPr>
              <a:t>Memory Hierarchy </a:t>
            </a:r>
            <a:r>
              <a:rPr lang="en-US" dirty="0" smtClean="0">
                <a:latin typeface="Optima" charset="0"/>
                <a:ea typeface="ＭＳ Ｐゴシック" charset="0"/>
                <a:cs typeface="Optima" charset="0"/>
              </a:rPr>
              <a:t>: Single Processor</a:t>
            </a:r>
            <a:endParaRPr lang="en-US" dirty="0">
              <a:latin typeface="Optima" charset="0"/>
              <a:ea typeface="ＭＳ Ｐゴシック" charset="0"/>
              <a:cs typeface="Optima" charset="0"/>
            </a:endParaRPr>
          </a:p>
        </p:txBody>
      </p:sp>
      <p:sp>
        <p:nvSpPr>
          <p:cNvPr id="24578" name="Rectangle 3" descr="10%"/>
          <p:cNvSpPr>
            <a:spLocks noChangeArrowheads="1"/>
          </p:cNvSpPr>
          <p:nvPr/>
        </p:nvSpPr>
        <p:spPr bwMode="auto">
          <a:xfrm>
            <a:off x="4648200" y="2717800"/>
            <a:ext cx="808038" cy="1074738"/>
          </a:xfrm>
          <a:prstGeom prst="rect">
            <a:avLst/>
          </a:prstGeom>
          <a:pattFill prst="pct10">
            <a:fgClr>
              <a:schemeClr val="hlink"/>
            </a:fgClr>
            <a:bgClr>
              <a:srgbClr val="FFFFFF"/>
            </a:bgClr>
          </a:patt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Second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Level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Cache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(L2)</a:t>
            </a:r>
          </a:p>
        </p:txBody>
      </p:sp>
      <p:sp>
        <p:nvSpPr>
          <p:cNvPr id="24579" name="Rectangle 4" descr="10%"/>
          <p:cNvSpPr>
            <a:spLocks noChangeArrowheads="1"/>
          </p:cNvSpPr>
          <p:nvPr/>
        </p:nvSpPr>
        <p:spPr bwMode="auto">
          <a:xfrm>
            <a:off x="2832100" y="3135313"/>
            <a:ext cx="225425" cy="588962"/>
          </a:xfrm>
          <a:prstGeom prst="rect">
            <a:avLst/>
          </a:prstGeom>
          <a:pattFill prst="pct10">
            <a:fgClr>
              <a:srgbClr val="0000B6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1179513" y="1957388"/>
            <a:ext cx="2676525" cy="2349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81" name="Rectangle 7"/>
          <p:cNvSpPr>
            <a:spLocks noChangeArrowheads="1"/>
          </p:cNvSpPr>
          <p:nvPr/>
        </p:nvSpPr>
        <p:spPr bwMode="auto">
          <a:xfrm>
            <a:off x="2081213" y="1884363"/>
            <a:ext cx="7985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chemeClr val="tx1"/>
                </a:solidFill>
                <a:latin typeface="Calibri" charset="0"/>
                <a:cs typeface="Optima" charset="0"/>
              </a:rPr>
              <a:t>Control</a:t>
            </a:r>
          </a:p>
        </p:txBody>
      </p:sp>
      <p:sp>
        <p:nvSpPr>
          <p:cNvPr id="24582" name="Rectangle 8"/>
          <p:cNvSpPr>
            <a:spLocks noChangeArrowheads="1"/>
          </p:cNvSpPr>
          <p:nvPr/>
        </p:nvSpPr>
        <p:spPr bwMode="auto">
          <a:xfrm>
            <a:off x="1131888" y="2398713"/>
            <a:ext cx="1401762" cy="13033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83" name="Rectangle 9"/>
          <p:cNvSpPr>
            <a:spLocks noChangeArrowheads="1"/>
          </p:cNvSpPr>
          <p:nvPr/>
        </p:nvSpPr>
        <p:spPr bwMode="auto">
          <a:xfrm>
            <a:off x="1179513" y="2914650"/>
            <a:ext cx="9509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chemeClr val="tx1"/>
                </a:solidFill>
                <a:latin typeface="Calibri" charset="0"/>
                <a:cs typeface="Optima" charset="0"/>
              </a:rPr>
              <a:t>Datapath</a:t>
            </a:r>
          </a:p>
        </p:txBody>
      </p:sp>
      <p:sp>
        <p:nvSpPr>
          <p:cNvPr id="24584" name="Rectangle 10"/>
          <p:cNvSpPr>
            <a:spLocks noChangeArrowheads="1"/>
          </p:cNvSpPr>
          <p:nvPr/>
        </p:nvSpPr>
        <p:spPr bwMode="auto">
          <a:xfrm>
            <a:off x="7712075" y="1443038"/>
            <a:ext cx="1101725" cy="234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85" name="Rectangle 11"/>
          <p:cNvSpPr>
            <a:spLocks noChangeArrowheads="1"/>
          </p:cNvSpPr>
          <p:nvPr/>
        </p:nvSpPr>
        <p:spPr bwMode="auto">
          <a:xfrm>
            <a:off x="7712075" y="2398713"/>
            <a:ext cx="1055688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600">
                <a:solidFill>
                  <a:schemeClr val="tx1"/>
                </a:solidFill>
                <a:latin typeface="Calibri" charset="0"/>
                <a:cs typeface="Optima" charset="0"/>
              </a:rPr>
              <a:t>Secondary</a:t>
            </a:r>
          </a:p>
          <a:p>
            <a:pPr algn="ctr" eaLnBrk="0" hangingPunct="0"/>
            <a:r>
              <a:rPr lang="en-US" sz="1600">
                <a:solidFill>
                  <a:schemeClr val="tx1"/>
                </a:solidFill>
                <a:latin typeface="Calibri" charset="0"/>
                <a:cs typeface="Optima" charset="0"/>
              </a:rPr>
              <a:t>Memory</a:t>
            </a:r>
          </a:p>
          <a:p>
            <a:pPr algn="ctr" eaLnBrk="0" hangingPunct="0"/>
            <a:r>
              <a:rPr lang="en-US" sz="1600">
                <a:solidFill>
                  <a:schemeClr val="tx1"/>
                </a:solidFill>
                <a:latin typeface="Calibri" charset="0"/>
                <a:cs typeface="Optima" charset="0"/>
              </a:rPr>
              <a:t>(Disk)</a:t>
            </a:r>
          </a:p>
        </p:txBody>
      </p:sp>
      <p:sp>
        <p:nvSpPr>
          <p:cNvPr id="24586" name="Rectangle 12"/>
          <p:cNvSpPr>
            <a:spLocks noChangeArrowheads="1"/>
          </p:cNvSpPr>
          <p:nvPr/>
        </p:nvSpPr>
        <p:spPr bwMode="auto">
          <a:xfrm>
            <a:off x="981075" y="1663700"/>
            <a:ext cx="3201988" cy="21431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87" name="Rectangle 13"/>
          <p:cNvSpPr>
            <a:spLocks noChangeArrowheads="1"/>
          </p:cNvSpPr>
          <p:nvPr/>
        </p:nvSpPr>
        <p:spPr bwMode="auto">
          <a:xfrm>
            <a:off x="1555750" y="1589088"/>
            <a:ext cx="1970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chemeClr val="tx1"/>
                </a:solidFill>
                <a:latin typeface="Calibri" charset="0"/>
                <a:cs typeface="Optima" charset="0"/>
              </a:rPr>
              <a:t>On-Chip Components</a:t>
            </a:r>
          </a:p>
        </p:txBody>
      </p:sp>
      <p:sp>
        <p:nvSpPr>
          <p:cNvPr id="1487886" name="Line 14"/>
          <p:cNvSpPr>
            <a:spLocks noChangeShapeType="1"/>
          </p:cNvSpPr>
          <p:nvPr/>
        </p:nvSpPr>
        <p:spPr bwMode="auto">
          <a:xfrm flipV="1">
            <a:off x="2286000" y="1295400"/>
            <a:ext cx="5802313" cy="1676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7887" name="Line 15"/>
          <p:cNvSpPr>
            <a:spLocks noChangeShapeType="1"/>
          </p:cNvSpPr>
          <p:nvPr/>
        </p:nvSpPr>
        <p:spPr bwMode="auto">
          <a:xfrm>
            <a:off x="2133600" y="3657600"/>
            <a:ext cx="59436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Rectangle 16"/>
          <p:cNvSpPr>
            <a:spLocks noChangeArrowheads="1"/>
          </p:cNvSpPr>
          <p:nvPr/>
        </p:nvSpPr>
        <p:spPr bwMode="auto">
          <a:xfrm>
            <a:off x="2108200" y="2979738"/>
            <a:ext cx="349250" cy="6699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91" name="Rectangle 17"/>
          <p:cNvSpPr>
            <a:spLocks noChangeArrowheads="1"/>
          </p:cNvSpPr>
          <p:nvPr/>
        </p:nvSpPr>
        <p:spPr bwMode="auto">
          <a:xfrm rot="5400000">
            <a:off x="1832768" y="3234532"/>
            <a:ext cx="9763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sz="1600">
                <a:solidFill>
                  <a:schemeClr val="tx1"/>
                </a:solidFill>
                <a:latin typeface="Calibri" charset="0"/>
                <a:cs typeface="Optima" charset="0"/>
              </a:rPr>
              <a:t>RegFile</a:t>
            </a:r>
          </a:p>
        </p:txBody>
      </p:sp>
      <p:sp>
        <p:nvSpPr>
          <p:cNvPr id="24592" name="Rectangle 18" descr="10%"/>
          <p:cNvSpPr>
            <a:spLocks noChangeArrowheads="1"/>
          </p:cNvSpPr>
          <p:nvPr/>
        </p:nvSpPr>
        <p:spPr bwMode="auto">
          <a:xfrm>
            <a:off x="3282950" y="3135313"/>
            <a:ext cx="650875" cy="588962"/>
          </a:xfrm>
          <a:prstGeom prst="rect">
            <a:avLst/>
          </a:prstGeom>
          <a:pattFill prst="pct10">
            <a:fgClr>
              <a:srgbClr val="0000B6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93" name="Rectangle 19" descr="10%"/>
          <p:cNvSpPr>
            <a:spLocks noChangeArrowheads="1"/>
          </p:cNvSpPr>
          <p:nvPr/>
        </p:nvSpPr>
        <p:spPr bwMode="auto">
          <a:xfrm>
            <a:off x="6135688" y="2487613"/>
            <a:ext cx="1027112" cy="13049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94" name="Rectangle 20"/>
          <p:cNvSpPr>
            <a:spLocks noChangeArrowheads="1"/>
          </p:cNvSpPr>
          <p:nvPr/>
        </p:nvSpPr>
        <p:spPr bwMode="auto">
          <a:xfrm>
            <a:off x="6226175" y="2620963"/>
            <a:ext cx="927100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Main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Memory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(DRAM)</a:t>
            </a:r>
          </a:p>
        </p:txBody>
      </p:sp>
      <p:sp>
        <p:nvSpPr>
          <p:cNvPr id="24595" name="Rectangle 21"/>
          <p:cNvSpPr>
            <a:spLocks noChangeArrowheads="1"/>
          </p:cNvSpPr>
          <p:nvPr/>
        </p:nvSpPr>
        <p:spPr bwMode="auto">
          <a:xfrm rot="5400000">
            <a:off x="3297238" y="3119437"/>
            <a:ext cx="687388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Data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Cache</a:t>
            </a:r>
          </a:p>
        </p:txBody>
      </p:sp>
      <p:sp>
        <p:nvSpPr>
          <p:cNvPr id="24596" name="Rectangle 22" descr="10%"/>
          <p:cNvSpPr>
            <a:spLocks noChangeArrowheads="1"/>
          </p:cNvSpPr>
          <p:nvPr/>
        </p:nvSpPr>
        <p:spPr bwMode="auto">
          <a:xfrm>
            <a:off x="3282950" y="2473325"/>
            <a:ext cx="650875" cy="588963"/>
          </a:xfrm>
          <a:prstGeom prst="rect">
            <a:avLst/>
          </a:prstGeom>
          <a:pattFill prst="pct10">
            <a:fgClr>
              <a:srgbClr val="0000B6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97" name="Rectangle 23"/>
          <p:cNvSpPr>
            <a:spLocks noChangeArrowheads="1"/>
          </p:cNvSpPr>
          <p:nvPr/>
        </p:nvSpPr>
        <p:spPr bwMode="auto">
          <a:xfrm rot="5400000">
            <a:off x="3254375" y="2457451"/>
            <a:ext cx="687387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Instr</a:t>
            </a:r>
          </a:p>
          <a:p>
            <a:pPr algn="ctr" eaLnBrk="0" hangingPunct="0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Cache</a:t>
            </a:r>
          </a:p>
        </p:txBody>
      </p:sp>
      <p:sp>
        <p:nvSpPr>
          <p:cNvPr id="24598" name="Rectangle 24" descr="10%"/>
          <p:cNvSpPr>
            <a:spLocks noChangeArrowheads="1"/>
          </p:cNvSpPr>
          <p:nvPr/>
        </p:nvSpPr>
        <p:spPr bwMode="auto">
          <a:xfrm>
            <a:off x="2832100" y="2473325"/>
            <a:ext cx="225425" cy="588963"/>
          </a:xfrm>
          <a:prstGeom prst="rect">
            <a:avLst/>
          </a:prstGeom>
          <a:pattFill prst="pct10">
            <a:fgClr>
              <a:srgbClr val="0000B6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charset="0"/>
              <a:cs typeface="Optima" charset="0"/>
            </a:endParaRPr>
          </a:p>
        </p:txBody>
      </p:sp>
      <p:sp>
        <p:nvSpPr>
          <p:cNvPr id="24599" name="Text Box 25"/>
          <p:cNvSpPr txBox="1">
            <a:spLocks noChangeArrowheads="1"/>
          </p:cNvSpPr>
          <p:nvPr/>
        </p:nvSpPr>
        <p:spPr bwMode="auto">
          <a:xfrm rot="5400000" flipH="1">
            <a:off x="2655094" y="2609056"/>
            <a:ext cx="533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ITLB</a:t>
            </a:r>
          </a:p>
        </p:txBody>
      </p:sp>
      <p:sp>
        <p:nvSpPr>
          <p:cNvPr id="24600" name="Text Box 26"/>
          <p:cNvSpPr txBox="1">
            <a:spLocks noChangeArrowheads="1"/>
          </p:cNvSpPr>
          <p:nvPr/>
        </p:nvSpPr>
        <p:spPr bwMode="auto">
          <a:xfrm rot="5400000" flipH="1">
            <a:off x="2619375" y="3240088"/>
            <a:ext cx="6064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600">
                <a:solidFill>
                  <a:srgbClr val="000000"/>
                </a:solidFill>
                <a:latin typeface="Calibri" charset="0"/>
                <a:cs typeface="Optima" charset="0"/>
              </a:rPr>
              <a:t>DTLB</a:t>
            </a:r>
          </a:p>
        </p:txBody>
      </p:sp>
      <p:sp>
        <p:nvSpPr>
          <p:cNvPr id="1487901" name="Rectangle 29"/>
          <p:cNvSpPr>
            <a:spLocks noChangeArrowheads="1"/>
          </p:cNvSpPr>
          <p:nvPr/>
        </p:nvSpPr>
        <p:spPr bwMode="auto">
          <a:xfrm>
            <a:off x="685800" y="4648200"/>
            <a:ext cx="8077200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800" b="1">
                <a:solidFill>
                  <a:schemeClr val="tx1"/>
                </a:solidFill>
                <a:latin typeface="Calibri" charset="0"/>
                <a:cs typeface="Optima" charset="0"/>
              </a:rPr>
              <a:t>Speed (cycles):   </a:t>
            </a:r>
            <a:r>
              <a:rPr lang="en-US" sz="1800">
                <a:solidFill>
                  <a:schemeClr val="tx1"/>
                </a:solidFill>
                <a:latin typeface="Calibri" charset="0"/>
                <a:cs typeface="Optima" charset="0"/>
              </a:rPr>
              <a:t>½</a:t>
            </a:r>
            <a:r>
              <a:rPr lang="en-US" altLang="ja-JP" sz="1800">
                <a:solidFill>
                  <a:schemeClr val="tx1"/>
                </a:solidFill>
                <a:latin typeface="Calibri" charset="0"/>
                <a:cs typeface="Optima" charset="0"/>
              </a:rPr>
              <a:t>                 1’s                      10’s                      100’s                 10,000’s</a:t>
            </a:r>
            <a:endParaRPr lang="en-US" sz="1800">
              <a:solidFill>
                <a:schemeClr val="tx1"/>
              </a:solidFill>
              <a:latin typeface="Calibri" charset="0"/>
              <a:cs typeface="Optima" charset="0"/>
            </a:endParaRPr>
          </a:p>
        </p:txBody>
      </p:sp>
      <p:sp>
        <p:nvSpPr>
          <p:cNvPr id="1487902" name="Rectangle 30"/>
          <p:cNvSpPr>
            <a:spLocks noChangeArrowheads="1"/>
          </p:cNvSpPr>
          <p:nvPr/>
        </p:nvSpPr>
        <p:spPr bwMode="auto">
          <a:xfrm>
            <a:off x="685800" y="5257800"/>
            <a:ext cx="8107363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800" b="1">
                <a:solidFill>
                  <a:schemeClr val="tx1"/>
                </a:solidFill>
                <a:latin typeface="Calibri" charset="0"/>
                <a:cs typeface="Optima" charset="0"/>
              </a:rPr>
              <a:t>Size (bytes):    </a:t>
            </a:r>
            <a:r>
              <a:rPr lang="en-US" sz="1800">
                <a:solidFill>
                  <a:schemeClr val="tx1"/>
                </a:solidFill>
                <a:latin typeface="Calibri" charset="0"/>
                <a:cs typeface="Optima" charset="0"/>
              </a:rPr>
              <a:t>   100’</a:t>
            </a:r>
            <a:r>
              <a:rPr lang="en-US" altLang="ja-JP" sz="1800">
                <a:solidFill>
                  <a:schemeClr val="tx1"/>
                </a:solidFill>
                <a:latin typeface="Calibri" charset="0"/>
                <a:cs typeface="Optima" charset="0"/>
              </a:rPr>
              <a:t>s   </a:t>
            </a:r>
            <a:r>
              <a:rPr lang="en-US" altLang="ja-JP" sz="1800" b="1">
                <a:solidFill>
                  <a:schemeClr val="tx1"/>
                </a:solidFill>
                <a:latin typeface="Calibri" charset="0"/>
                <a:cs typeface="Optima" charset="0"/>
              </a:rPr>
              <a:t>      </a:t>
            </a:r>
            <a:r>
              <a:rPr lang="en-US" altLang="ja-JP" sz="1800">
                <a:solidFill>
                  <a:schemeClr val="tx1"/>
                </a:solidFill>
                <a:latin typeface="Calibri" charset="0"/>
                <a:cs typeface="Optima" charset="0"/>
              </a:rPr>
              <a:t>   10K’s                  M’s                      G’s                     T’s</a:t>
            </a:r>
            <a:endParaRPr lang="en-US" sz="1800">
              <a:solidFill>
                <a:schemeClr val="tx1"/>
              </a:solidFill>
              <a:latin typeface="Calibri" charset="0"/>
              <a:cs typeface="Optima" charset="0"/>
            </a:endParaRPr>
          </a:p>
        </p:txBody>
      </p:sp>
      <p:sp>
        <p:nvSpPr>
          <p:cNvPr id="1487903" name="Rectangle 31"/>
          <p:cNvSpPr>
            <a:spLocks noChangeArrowheads="1"/>
          </p:cNvSpPr>
          <p:nvPr/>
        </p:nvSpPr>
        <p:spPr bwMode="auto">
          <a:xfrm>
            <a:off x="609600" y="5791200"/>
            <a:ext cx="8331200" cy="29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3500" tIns="25400" rIns="63500" bIns="25400">
            <a:spAutoFit/>
          </a:bodyPr>
          <a:lstStyle/>
          <a:p>
            <a:pPr eaLnBrk="0" hangingPunct="0">
              <a:lnSpc>
                <a:spcPct val="85000"/>
              </a:lnSpc>
            </a:pPr>
            <a:r>
              <a:rPr lang="en-US" sz="1800" b="1">
                <a:solidFill>
                  <a:schemeClr val="tx1"/>
                </a:solidFill>
                <a:latin typeface="Calibri" charset="0"/>
                <a:cs typeface="Optima" charset="0"/>
              </a:rPr>
              <a:t> Cost per byte:    </a:t>
            </a:r>
            <a:r>
              <a:rPr lang="en-US" sz="1800">
                <a:solidFill>
                  <a:schemeClr val="tx1"/>
                </a:solidFill>
                <a:latin typeface="Calibri" charset="0"/>
                <a:cs typeface="Optima" charset="0"/>
              </a:rPr>
              <a:t>highest 					           lowest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371600" y="6248400"/>
            <a:ext cx="63246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tx2"/>
                </a:solidFill>
                <a:latin typeface="Calibri" charset="0"/>
                <a:cs typeface="Calibri" charset="0"/>
              </a:rPr>
              <a:t>Nothing gained without locality</a:t>
            </a:r>
            <a:endParaRPr lang="en-US" sz="2000" i="1" dirty="0">
              <a:solidFill>
                <a:schemeClr val="tx2"/>
              </a:solidFill>
              <a:latin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1731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8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8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7886" grpId="0" animBg="1"/>
      <p:bldP spid="1487887" grpId="0" animBg="1"/>
      <p:bldP spid="1487901" grpId="0"/>
      <p:bldP spid="1487902" grpId="0"/>
      <p:bldP spid="1487903" grpId="0"/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Optima" charset="0"/>
                <a:ea typeface="ＭＳ Ｐゴシック" charset="0"/>
                <a:cs typeface="Optima" charset="0"/>
              </a:rPr>
              <a:t>Types of Locality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>
                <a:latin typeface="Optima" charset="0"/>
                <a:ea typeface="ＭＳ Ｐゴシック" charset="0"/>
                <a:cs typeface="Optima" charset="0"/>
              </a:rPr>
              <a:t>Temporal Locality (locality in time)</a:t>
            </a:r>
          </a:p>
          <a:p>
            <a:pPr lvl="1" eaLnBrk="1" hangingPunct="1">
              <a:defRPr/>
            </a:pPr>
            <a:r>
              <a:rPr lang="en-US" sz="2000" dirty="0">
                <a:latin typeface="Optima" charset="0"/>
                <a:ea typeface="ＭＳ Ｐゴシック" charset="0"/>
                <a:cs typeface="Optima" charset="0"/>
              </a:rPr>
              <a:t>If a memory location is referenced then </a:t>
            </a:r>
            <a:r>
              <a:rPr lang="en-US" sz="2000" dirty="0" smtClean="0">
                <a:latin typeface="Optima" charset="0"/>
                <a:ea typeface="ＭＳ Ｐゴシック" charset="0"/>
                <a:cs typeface="Optima" charset="0"/>
              </a:rPr>
              <a:t>it is </a:t>
            </a:r>
            <a:r>
              <a:rPr lang="en-US" sz="2000" dirty="0">
                <a:latin typeface="Optima" charset="0"/>
                <a:ea typeface="ＭＳ Ｐゴシック" charset="0"/>
                <a:cs typeface="Optima" charset="0"/>
              </a:rPr>
              <a:t>likely that it will be referenced again soon</a:t>
            </a:r>
          </a:p>
          <a:p>
            <a:pPr marL="457200" lvl="1" indent="0" eaLnBrk="1" hangingPunct="1">
              <a:buFont typeface="Times" charset="0"/>
              <a:buNone/>
              <a:defRPr/>
            </a:pPr>
            <a:r>
              <a:rPr lang="en-US" sz="1800" b="1" dirty="0" smtClean="0">
                <a:latin typeface="Optima" charset="0"/>
                <a:ea typeface="ＭＳ Ｐゴシック" charset="0"/>
                <a:cs typeface="Optima" charset="0"/>
                <a:sym typeface="Symbol" charset="0"/>
              </a:rPr>
              <a:t></a:t>
            </a:r>
            <a:r>
              <a:rPr lang="en-US" sz="1800" b="1" dirty="0" smtClean="0">
                <a:latin typeface="Optima" charset="0"/>
                <a:ea typeface="ＭＳ Ｐゴシック" charset="0"/>
                <a:cs typeface="Optima" charset="0"/>
              </a:rPr>
              <a:t> </a:t>
            </a:r>
            <a:r>
              <a:rPr lang="en-US" sz="1800" b="1" dirty="0">
                <a:latin typeface="Optima" charset="0"/>
                <a:ea typeface="ＭＳ Ｐゴシック" charset="0"/>
                <a:cs typeface="Optima" charset="0"/>
              </a:rPr>
              <a:t>Keep most recently accessed data items closer to the processor</a:t>
            </a:r>
          </a:p>
          <a:p>
            <a:pPr lvl="1" eaLnBrk="1" hangingPunct="1">
              <a:defRPr/>
            </a:pPr>
            <a:endParaRPr lang="en-US" sz="2000" dirty="0">
              <a:latin typeface="Optima" charset="0"/>
              <a:ea typeface="ＭＳ Ｐゴシック" charset="0"/>
              <a:cs typeface="Optima" charset="0"/>
            </a:endParaRPr>
          </a:p>
          <a:p>
            <a:pPr eaLnBrk="1" hangingPunct="1">
              <a:defRPr/>
            </a:pPr>
            <a:r>
              <a:rPr lang="en-US" sz="2400" dirty="0">
                <a:latin typeface="Optima" charset="0"/>
                <a:ea typeface="ＭＳ Ｐゴシック" charset="0"/>
                <a:cs typeface="Optima" charset="0"/>
              </a:rPr>
              <a:t>Spatial Locality (locality in space)</a:t>
            </a:r>
          </a:p>
          <a:p>
            <a:pPr lvl="1" eaLnBrk="1" hangingPunct="1">
              <a:defRPr/>
            </a:pPr>
            <a:r>
              <a:rPr lang="en-US" sz="2000" dirty="0">
                <a:latin typeface="Optima" charset="0"/>
                <a:ea typeface="ＭＳ Ｐゴシック" charset="0"/>
                <a:cs typeface="Optima" charset="0"/>
              </a:rPr>
              <a:t>If a memory location is referenced, the locations with nearby addresses are likely to be referenced soon</a:t>
            </a:r>
          </a:p>
          <a:p>
            <a:pPr marL="457200" lvl="1" indent="0" eaLnBrk="1" hangingPunct="1">
              <a:buFont typeface="Times" charset="0"/>
              <a:buNone/>
              <a:defRPr/>
            </a:pPr>
            <a:r>
              <a:rPr lang="en-US" sz="1800" b="1" dirty="0" smtClean="0">
                <a:latin typeface="Optima" charset="0"/>
                <a:ea typeface="ＭＳ Ｐゴシック" charset="0"/>
                <a:cs typeface="Optima" charset="0"/>
                <a:sym typeface="Symbol" charset="0"/>
              </a:rPr>
              <a:t> </a:t>
            </a:r>
            <a:r>
              <a:rPr lang="en-US" sz="1800" b="1" dirty="0">
                <a:latin typeface="Optima" charset="0"/>
                <a:ea typeface="ＭＳ Ｐゴシック" charset="0"/>
                <a:cs typeface="Optima" charset="0"/>
              </a:rPr>
              <a:t>Move blocks consisting of contiguous words closer to the processor </a:t>
            </a:r>
          </a:p>
          <a:p>
            <a:pPr lvl="1" eaLnBrk="1" hangingPunct="1">
              <a:defRPr/>
            </a:pPr>
            <a:endParaRPr lang="en-US" sz="2000" dirty="0">
              <a:latin typeface="Optima" charset="0"/>
              <a:ea typeface="ＭＳ Ｐゴシック" charset="0"/>
              <a:cs typeface="Optima" charset="0"/>
            </a:endParaRPr>
          </a:p>
          <a:p>
            <a:pPr lvl="1" eaLnBrk="1" hangingPunct="1">
              <a:defRPr/>
            </a:pPr>
            <a:endParaRPr lang="en-US" sz="2000" dirty="0">
              <a:latin typeface="Optima" charset="0"/>
              <a:ea typeface="ＭＳ Ｐゴシック" charset="0"/>
              <a:cs typeface="Opti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70952" y="6139934"/>
            <a:ext cx="84413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demo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3498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intel-core2duo-diagram-440x3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2667000" cy="252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tile6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429000"/>
            <a:ext cx="2590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Blue_Gene_L_ASI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371600"/>
            <a:ext cx="35814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131813" y="253424"/>
            <a:ext cx="535409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accent1"/>
                </a:solidFill>
                <a:latin typeface="Optima"/>
                <a:cs typeface="Optima"/>
              </a:rPr>
              <a:t>Shared-</a:t>
            </a:r>
            <a:r>
              <a:rPr lang="en-US" sz="3200" b="1" dirty="0" smtClean="0">
                <a:solidFill>
                  <a:schemeClr val="accent1"/>
                </a:solidFill>
                <a:latin typeface="Optima"/>
                <a:cs typeface="Optima"/>
              </a:rPr>
              <a:t>caches on Multicores</a:t>
            </a:r>
            <a:endParaRPr lang="en-US" sz="3200" b="1" dirty="0">
              <a:solidFill>
                <a:schemeClr val="accent1"/>
              </a:solidFill>
              <a:latin typeface="Optima"/>
              <a:cs typeface="Optima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8077200" y="2743200"/>
            <a:ext cx="458788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/>
          <a:p>
            <a:r>
              <a:rPr lang="en-US" sz="1800">
                <a:latin typeface="Lucida Grande" charset="0"/>
              </a:rPr>
              <a:t>Blue Gene/L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33400" y="3962400"/>
            <a:ext cx="428625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/>
          <a:p>
            <a:r>
              <a:rPr lang="en-US" sz="1600">
                <a:latin typeface="Lucida Grande" charset="0"/>
              </a:rPr>
              <a:t>Tilera64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539750" y="1371600"/>
            <a:ext cx="428625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/>
          <a:p>
            <a:r>
              <a:rPr lang="en-US" sz="1600">
                <a:latin typeface="Lucida Grande" charset="0"/>
              </a:rPr>
              <a:t>Intel Core 2 Duo</a:t>
            </a:r>
          </a:p>
        </p:txBody>
      </p:sp>
    </p:spTree>
    <p:extLst>
      <p:ext uri="{BB962C8B-B14F-4D97-AF65-F5344CB8AC3E}">
        <p14:creationId xmlns:p14="http://schemas.microsoft.com/office/powerpoint/2010/main" val="3669713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2245"/>
            <a:ext cx="8610600" cy="762000"/>
          </a:xfrm>
        </p:spPr>
        <p:txBody>
          <a:bodyPr/>
          <a:lstStyle/>
          <a:p>
            <a:r>
              <a:rPr lang="en-US" sz="2800" dirty="0" smtClean="0"/>
              <a:t>Data Parallelism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316627" y="2506525"/>
            <a:ext cx="6478115" cy="1597904"/>
            <a:chOff x="1316627" y="2506525"/>
            <a:chExt cx="6478115" cy="1597904"/>
          </a:xfrm>
        </p:grpSpPr>
        <p:sp>
          <p:nvSpPr>
            <p:cNvPr id="23557" name="AutoShape 5"/>
            <p:cNvSpPr>
              <a:spLocks noChangeArrowheads="1"/>
            </p:cNvSpPr>
            <p:nvPr/>
          </p:nvSpPr>
          <p:spPr bwMode="auto">
            <a:xfrm>
              <a:off x="1316627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8" name="AutoShape 6"/>
            <p:cNvSpPr>
              <a:spLocks noChangeArrowheads="1"/>
            </p:cNvSpPr>
            <p:nvPr/>
          </p:nvSpPr>
          <p:spPr bwMode="auto">
            <a:xfrm>
              <a:off x="2779427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AutoShape 8"/>
            <p:cNvSpPr>
              <a:spLocks noChangeArrowheads="1"/>
            </p:cNvSpPr>
            <p:nvPr/>
          </p:nvSpPr>
          <p:spPr bwMode="auto">
            <a:xfrm>
              <a:off x="5635370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1" name="AutoShape 9"/>
            <p:cNvSpPr>
              <a:spLocks noChangeArrowheads="1"/>
            </p:cNvSpPr>
            <p:nvPr/>
          </p:nvSpPr>
          <p:spPr bwMode="auto">
            <a:xfrm>
              <a:off x="7028513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5742107" y="3704109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  <p:cxnSp>
          <p:nvCxnSpPr>
            <p:cNvPr id="23570" name="AutoShape 18"/>
            <p:cNvCxnSpPr>
              <a:cxnSpLocks noChangeShapeType="1"/>
              <a:stCxn id="29" idx="2"/>
              <a:endCxn id="23557" idx="0"/>
            </p:cNvCxnSpPr>
            <p:nvPr/>
          </p:nvCxnSpPr>
          <p:spPr bwMode="auto">
            <a:xfrm rot="5400000">
              <a:off x="2603060" y="1603208"/>
              <a:ext cx="1118965" cy="2925600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1" name="AutoShape 19"/>
            <p:cNvCxnSpPr>
              <a:cxnSpLocks noChangeShapeType="1"/>
              <a:stCxn id="29" idx="2"/>
            </p:cNvCxnSpPr>
            <p:nvPr/>
          </p:nvCxnSpPr>
          <p:spPr bwMode="auto">
            <a:xfrm rot="5400000">
              <a:off x="3338088" y="2330980"/>
              <a:ext cx="1111709" cy="1462801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3" name="AutoShape 21"/>
            <p:cNvCxnSpPr>
              <a:cxnSpLocks noChangeShapeType="1"/>
              <a:stCxn id="29" idx="2"/>
              <a:endCxn id="23560" idx="0"/>
            </p:cNvCxnSpPr>
            <p:nvPr/>
          </p:nvCxnSpPr>
          <p:spPr bwMode="auto">
            <a:xfrm rot="16200000" flipH="1">
              <a:off x="4762431" y="2369436"/>
              <a:ext cx="1118965" cy="1393143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4" name="AutoShape 22"/>
            <p:cNvCxnSpPr>
              <a:cxnSpLocks noChangeShapeType="1"/>
              <a:stCxn id="29" idx="2"/>
              <a:endCxn id="23561" idx="0"/>
            </p:cNvCxnSpPr>
            <p:nvPr/>
          </p:nvCxnSpPr>
          <p:spPr bwMode="auto">
            <a:xfrm rot="16200000" flipH="1">
              <a:off x="5459003" y="1672865"/>
              <a:ext cx="1118965" cy="2786286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1410955" y="3696503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  <p:sp>
          <p:nvSpPr>
            <p:cNvPr id="44" name="Rectangle 12"/>
            <p:cNvSpPr>
              <a:spLocks noChangeArrowheads="1"/>
            </p:cNvSpPr>
            <p:nvPr/>
          </p:nvSpPr>
          <p:spPr bwMode="auto">
            <a:xfrm>
              <a:off x="2879559" y="3696503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  <p:sp>
          <p:nvSpPr>
            <p:cNvPr id="45" name="Rectangle 12"/>
            <p:cNvSpPr>
              <a:spLocks noChangeArrowheads="1"/>
            </p:cNvSpPr>
            <p:nvPr/>
          </p:nvSpPr>
          <p:spPr bwMode="auto">
            <a:xfrm>
              <a:off x="7128646" y="3696503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702384" y="1233797"/>
            <a:ext cx="1845915" cy="1272729"/>
            <a:chOff x="3702384" y="1233797"/>
            <a:chExt cx="1845915" cy="1272729"/>
          </a:xfrm>
        </p:grpSpPr>
        <p:grpSp>
          <p:nvGrpSpPr>
            <p:cNvPr id="41" name="Group 40"/>
            <p:cNvGrpSpPr/>
            <p:nvPr/>
          </p:nvGrpSpPr>
          <p:grpSpPr>
            <a:xfrm>
              <a:off x="3702384" y="1659465"/>
              <a:ext cx="1845915" cy="847061"/>
              <a:chOff x="3702384" y="1344251"/>
              <a:chExt cx="1845915" cy="847061"/>
            </a:xfrm>
          </p:grpSpPr>
          <p:sp>
            <p:nvSpPr>
              <p:cNvPr id="28" name="AutoShape 4"/>
              <p:cNvSpPr>
                <a:spLocks noChangeArrowheads="1"/>
              </p:cNvSpPr>
              <p:nvPr/>
            </p:nvSpPr>
            <p:spPr bwMode="auto">
              <a:xfrm>
                <a:off x="3874989" y="1527489"/>
                <a:ext cx="1520330" cy="47772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AutoShape 4"/>
              <p:cNvSpPr>
                <a:spLocks noChangeArrowheads="1"/>
              </p:cNvSpPr>
              <p:nvPr/>
            </p:nvSpPr>
            <p:spPr bwMode="auto">
              <a:xfrm>
                <a:off x="3702384" y="1344251"/>
                <a:ext cx="1845915" cy="847061"/>
              </a:xfrm>
              <a:prstGeom prst="roundRect">
                <a:avLst>
                  <a:gd name="adj" fmla="val 16667"/>
                </a:avLst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064021" y="1573844"/>
                <a:ext cx="11737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 = data</a:t>
                </a:r>
                <a:endParaRPr lang="en-US" dirty="0"/>
              </a:p>
            </p:txBody>
          </p:sp>
        </p:grpSp>
        <p:cxnSp>
          <p:nvCxnSpPr>
            <p:cNvPr id="47" name="Straight Arrow Connector 46"/>
            <p:cNvCxnSpPr/>
            <p:nvPr/>
          </p:nvCxnSpPr>
          <p:spPr bwMode="auto">
            <a:xfrm rot="5400000">
              <a:off x="4412110" y="1446234"/>
              <a:ext cx="426462" cy="1588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1699741" y="4104429"/>
            <a:ext cx="5711887" cy="2338711"/>
            <a:chOff x="1699741" y="4104429"/>
            <a:chExt cx="5711887" cy="2338711"/>
          </a:xfrm>
        </p:grpSpPr>
        <p:cxnSp>
          <p:nvCxnSpPr>
            <p:cNvPr id="23575" name="AutoShape 23"/>
            <p:cNvCxnSpPr>
              <a:cxnSpLocks noChangeShapeType="1"/>
              <a:stCxn id="23557" idx="2"/>
            </p:cNvCxnSpPr>
            <p:nvPr/>
          </p:nvCxnSpPr>
          <p:spPr bwMode="auto">
            <a:xfrm rot="16200000" flipH="1">
              <a:off x="2630344" y="3173826"/>
              <a:ext cx="1065188" cy="2926393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6" name="AutoShape 24"/>
            <p:cNvCxnSpPr>
              <a:cxnSpLocks noChangeShapeType="1"/>
              <a:stCxn id="23558" idx="2"/>
            </p:cNvCxnSpPr>
            <p:nvPr/>
          </p:nvCxnSpPr>
          <p:spPr bwMode="auto">
            <a:xfrm rot="16200000" flipH="1">
              <a:off x="3361744" y="3905226"/>
              <a:ext cx="1065188" cy="1463593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7" name="AutoShape 25"/>
            <p:cNvCxnSpPr>
              <a:cxnSpLocks noChangeShapeType="1"/>
              <a:stCxn id="23560" idx="2"/>
              <a:endCxn id="34" idx="0"/>
            </p:cNvCxnSpPr>
            <p:nvPr/>
          </p:nvCxnSpPr>
          <p:spPr bwMode="auto">
            <a:xfrm rot="5400000">
              <a:off x="4777164" y="3928296"/>
              <a:ext cx="1065188" cy="1417455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8" name="AutoShape 26"/>
            <p:cNvCxnSpPr>
              <a:cxnSpLocks noChangeShapeType="1"/>
              <a:stCxn id="23561" idx="2"/>
              <a:endCxn id="34" idx="0"/>
            </p:cNvCxnSpPr>
            <p:nvPr/>
          </p:nvCxnSpPr>
          <p:spPr bwMode="auto">
            <a:xfrm rot="5400000">
              <a:off x="5473735" y="3231724"/>
              <a:ext cx="1065188" cy="2810598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42" name="Group 41"/>
            <p:cNvGrpSpPr/>
            <p:nvPr/>
          </p:nvGrpSpPr>
          <p:grpSpPr>
            <a:xfrm>
              <a:off x="3678072" y="5169617"/>
              <a:ext cx="1845915" cy="847061"/>
              <a:chOff x="3678072" y="5364308"/>
              <a:chExt cx="1845915" cy="847061"/>
            </a:xfrm>
          </p:grpSpPr>
          <p:grpSp>
            <p:nvGrpSpPr>
              <p:cNvPr id="39" name="Group 38"/>
              <p:cNvGrpSpPr/>
              <p:nvPr/>
            </p:nvGrpSpPr>
            <p:grpSpPr>
              <a:xfrm>
                <a:off x="3678072" y="5364308"/>
                <a:ext cx="1845915" cy="847061"/>
                <a:chOff x="3702383" y="2343712"/>
                <a:chExt cx="1845915" cy="847061"/>
              </a:xfrm>
            </p:grpSpPr>
            <p:sp>
              <p:nvSpPr>
                <p:cNvPr id="33" name="AutoShape 4"/>
                <p:cNvSpPr>
                  <a:spLocks noChangeArrowheads="1"/>
                </p:cNvSpPr>
                <p:nvPr/>
              </p:nvSpPr>
              <p:spPr bwMode="auto">
                <a:xfrm>
                  <a:off x="3880760" y="2526950"/>
                  <a:ext cx="1520330" cy="477729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AutoShape 4"/>
                <p:cNvSpPr>
                  <a:spLocks noChangeArrowheads="1"/>
                </p:cNvSpPr>
                <p:nvPr/>
              </p:nvSpPr>
              <p:spPr bwMode="auto">
                <a:xfrm>
                  <a:off x="3702383" y="2343712"/>
                  <a:ext cx="1845915" cy="847061"/>
                </a:xfrm>
                <a:prstGeom prst="roundRect">
                  <a:avLst>
                    <a:gd name="adj" fmla="val 16667"/>
                  </a:avLst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" name="TextBox 39"/>
              <p:cNvSpPr txBox="1"/>
              <p:nvPr/>
            </p:nvSpPr>
            <p:spPr>
              <a:xfrm>
                <a:off x="4437289" y="5591046"/>
                <a:ext cx="3575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 </a:t>
                </a:r>
                <a:endParaRPr lang="en-US" dirty="0"/>
              </a:p>
            </p:txBody>
          </p:sp>
        </p:grpSp>
        <p:cxnSp>
          <p:nvCxnSpPr>
            <p:cNvPr id="56" name="Straight Arrow Connector 55"/>
            <p:cNvCxnSpPr/>
            <p:nvPr/>
          </p:nvCxnSpPr>
          <p:spPr bwMode="auto">
            <a:xfrm rot="5400000">
              <a:off x="4413698" y="6229115"/>
              <a:ext cx="426462" cy="1588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evaluation of parallel programs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99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2245"/>
            <a:ext cx="8610600" cy="762000"/>
          </a:xfrm>
        </p:spPr>
        <p:txBody>
          <a:bodyPr/>
          <a:lstStyle/>
          <a:p>
            <a:r>
              <a:rPr lang="en-US" sz="2800" dirty="0" smtClean="0"/>
              <a:t>Data Parallelism</a:t>
            </a:r>
            <a:endParaRPr lang="en-US" dirty="0"/>
          </a:p>
        </p:txBody>
      </p:sp>
      <p:grpSp>
        <p:nvGrpSpPr>
          <p:cNvPr id="2" name="Group 57"/>
          <p:cNvGrpSpPr/>
          <p:nvPr/>
        </p:nvGrpSpPr>
        <p:grpSpPr>
          <a:xfrm>
            <a:off x="1316627" y="2506525"/>
            <a:ext cx="6478115" cy="1597904"/>
            <a:chOff x="1316627" y="2506525"/>
            <a:chExt cx="6478115" cy="1597904"/>
          </a:xfrm>
        </p:grpSpPr>
        <p:sp>
          <p:nvSpPr>
            <p:cNvPr id="23557" name="AutoShape 5"/>
            <p:cNvSpPr>
              <a:spLocks noChangeArrowheads="1"/>
            </p:cNvSpPr>
            <p:nvPr/>
          </p:nvSpPr>
          <p:spPr bwMode="auto">
            <a:xfrm>
              <a:off x="1316627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8" name="AutoShape 6"/>
            <p:cNvSpPr>
              <a:spLocks noChangeArrowheads="1"/>
            </p:cNvSpPr>
            <p:nvPr/>
          </p:nvSpPr>
          <p:spPr bwMode="auto">
            <a:xfrm>
              <a:off x="2779427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0" name="AutoShape 8"/>
            <p:cNvSpPr>
              <a:spLocks noChangeArrowheads="1"/>
            </p:cNvSpPr>
            <p:nvPr/>
          </p:nvSpPr>
          <p:spPr bwMode="auto">
            <a:xfrm>
              <a:off x="5635370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1" name="AutoShape 9"/>
            <p:cNvSpPr>
              <a:spLocks noChangeArrowheads="1"/>
            </p:cNvSpPr>
            <p:nvPr/>
          </p:nvSpPr>
          <p:spPr bwMode="auto">
            <a:xfrm>
              <a:off x="7028513" y="3625491"/>
              <a:ext cx="766229" cy="478938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5742107" y="3704109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  <p:cxnSp>
          <p:nvCxnSpPr>
            <p:cNvPr id="23570" name="AutoShape 18"/>
            <p:cNvCxnSpPr>
              <a:cxnSpLocks noChangeShapeType="1"/>
              <a:stCxn id="29" idx="2"/>
              <a:endCxn id="23557" idx="0"/>
            </p:cNvCxnSpPr>
            <p:nvPr/>
          </p:nvCxnSpPr>
          <p:spPr bwMode="auto">
            <a:xfrm rot="5400000">
              <a:off x="2603060" y="1603208"/>
              <a:ext cx="1118965" cy="2925600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1" name="AutoShape 19"/>
            <p:cNvCxnSpPr>
              <a:cxnSpLocks noChangeShapeType="1"/>
              <a:stCxn id="29" idx="2"/>
            </p:cNvCxnSpPr>
            <p:nvPr/>
          </p:nvCxnSpPr>
          <p:spPr bwMode="auto">
            <a:xfrm rot="5400000">
              <a:off x="3338088" y="2330980"/>
              <a:ext cx="1111709" cy="1462801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3" name="AutoShape 21"/>
            <p:cNvCxnSpPr>
              <a:cxnSpLocks noChangeShapeType="1"/>
              <a:stCxn id="29" idx="2"/>
              <a:endCxn id="23560" idx="0"/>
            </p:cNvCxnSpPr>
            <p:nvPr/>
          </p:nvCxnSpPr>
          <p:spPr bwMode="auto">
            <a:xfrm rot="16200000" flipH="1">
              <a:off x="4762431" y="2369436"/>
              <a:ext cx="1118965" cy="1393143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4" name="AutoShape 22"/>
            <p:cNvCxnSpPr>
              <a:cxnSpLocks noChangeShapeType="1"/>
              <a:stCxn id="29" idx="2"/>
              <a:endCxn id="23561" idx="0"/>
            </p:cNvCxnSpPr>
            <p:nvPr/>
          </p:nvCxnSpPr>
          <p:spPr bwMode="auto">
            <a:xfrm rot="16200000" flipH="1">
              <a:off x="5459003" y="1672865"/>
              <a:ext cx="1118965" cy="2786286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1410955" y="3696503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  <p:sp>
          <p:nvSpPr>
            <p:cNvPr id="44" name="Rectangle 12"/>
            <p:cNvSpPr>
              <a:spLocks noChangeArrowheads="1"/>
            </p:cNvSpPr>
            <p:nvPr/>
          </p:nvSpPr>
          <p:spPr bwMode="auto">
            <a:xfrm>
              <a:off x="2879559" y="3696503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  <p:sp>
          <p:nvSpPr>
            <p:cNvPr id="45" name="Rectangle 12"/>
            <p:cNvSpPr>
              <a:spLocks noChangeArrowheads="1"/>
            </p:cNvSpPr>
            <p:nvPr/>
          </p:nvSpPr>
          <p:spPr bwMode="auto">
            <a:xfrm>
              <a:off x="7128646" y="3696503"/>
              <a:ext cx="565964" cy="338554"/>
            </a:xfrm>
            <a:prstGeom prst="rect">
              <a:avLst/>
            </a:prstGeom>
            <a:solidFill>
              <a:schemeClr val="bg1"/>
            </a:solidFill>
            <a:ln w="22225" cap="rnd">
              <a:solidFill>
                <a:schemeClr val="bg2"/>
              </a:solidFill>
              <a:round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sz="1600" dirty="0">
                  <a:latin typeface="Lucida Grande" pitchFamily="-107" charset="0"/>
                </a:rPr>
                <a:t>D/</a:t>
              </a:r>
              <a:r>
                <a:rPr lang="en-US" sz="1600" dirty="0" err="1">
                  <a:latin typeface="Lucida Grande" pitchFamily="-107" charset="0"/>
                </a:rPr>
                <a:t>p</a:t>
              </a:r>
              <a:endParaRPr lang="en-US" sz="1600" dirty="0">
                <a:latin typeface="Lucida Grande" pitchFamily="-107" charset="0"/>
              </a:endParaRPr>
            </a:p>
          </p:txBody>
        </p:sp>
      </p:grpSp>
      <p:grpSp>
        <p:nvGrpSpPr>
          <p:cNvPr id="3" name="Group 56"/>
          <p:cNvGrpSpPr/>
          <p:nvPr/>
        </p:nvGrpSpPr>
        <p:grpSpPr>
          <a:xfrm>
            <a:off x="3702384" y="1233797"/>
            <a:ext cx="1845915" cy="1272729"/>
            <a:chOff x="3702384" y="1233797"/>
            <a:chExt cx="1845915" cy="1272729"/>
          </a:xfrm>
        </p:grpSpPr>
        <p:grpSp>
          <p:nvGrpSpPr>
            <p:cNvPr id="4" name="Group 40"/>
            <p:cNvGrpSpPr/>
            <p:nvPr/>
          </p:nvGrpSpPr>
          <p:grpSpPr>
            <a:xfrm>
              <a:off x="3702384" y="1659465"/>
              <a:ext cx="1845915" cy="847061"/>
              <a:chOff x="3702384" y="1344251"/>
              <a:chExt cx="1845915" cy="847061"/>
            </a:xfrm>
          </p:grpSpPr>
          <p:sp>
            <p:nvSpPr>
              <p:cNvPr id="28" name="AutoShape 4"/>
              <p:cNvSpPr>
                <a:spLocks noChangeArrowheads="1"/>
              </p:cNvSpPr>
              <p:nvPr/>
            </p:nvSpPr>
            <p:spPr bwMode="auto">
              <a:xfrm>
                <a:off x="3874989" y="1527489"/>
                <a:ext cx="1520330" cy="47772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AutoShape 4"/>
              <p:cNvSpPr>
                <a:spLocks noChangeArrowheads="1"/>
              </p:cNvSpPr>
              <p:nvPr/>
            </p:nvSpPr>
            <p:spPr bwMode="auto">
              <a:xfrm>
                <a:off x="3702384" y="1344251"/>
                <a:ext cx="1845915" cy="847061"/>
              </a:xfrm>
              <a:prstGeom prst="roundRect">
                <a:avLst>
                  <a:gd name="adj" fmla="val 16667"/>
                </a:avLst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4064021" y="1573844"/>
                <a:ext cx="11737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 = data</a:t>
                </a:r>
                <a:endParaRPr lang="en-US" dirty="0"/>
              </a:p>
            </p:txBody>
          </p:sp>
        </p:grpSp>
        <p:cxnSp>
          <p:nvCxnSpPr>
            <p:cNvPr id="47" name="Straight Arrow Connector 46"/>
            <p:cNvCxnSpPr/>
            <p:nvPr/>
          </p:nvCxnSpPr>
          <p:spPr bwMode="auto">
            <a:xfrm rot="5400000">
              <a:off x="4412110" y="1446234"/>
              <a:ext cx="426462" cy="1588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" name="Group 58"/>
          <p:cNvGrpSpPr/>
          <p:nvPr/>
        </p:nvGrpSpPr>
        <p:grpSpPr>
          <a:xfrm>
            <a:off x="1699741" y="4104429"/>
            <a:ext cx="5711887" cy="2338711"/>
            <a:chOff x="1699741" y="4104429"/>
            <a:chExt cx="5711887" cy="2338711"/>
          </a:xfrm>
        </p:grpSpPr>
        <p:cxnSp>
          <p:nvCxnSpPr>
            <p:cNvPr id="23575" name="AutoShape 23"/>
            <p:cNvCxnSpPr>
              <a:cxnSpLocks noChangeShapeType="1"/>
              <a:stCxn id="23557" idx="2"/>
            </p:cNvCxnSpPr>
            <p:nvPr/>
          </p:nvCxnSpPr>
          <p:spPr bwMode="auto">
            <a:xfrm rot="16200000" flipH="1">
              <a:off x="2630344" y="3173826"/>
              <a:ext cx="1065188" cy="2926393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6" name="AutoShape 24"/>
            <p:cNvCxnSpPr>
              <a:cxnSpLocks noChangeShapeType="1"/>
              <a:stCxn id="23558" idx="2"/>
            </p:cNvCxnSpPr>
            <p:nvPr/>
          </p:nvCxnSpPr>
          <p:spPr bwMode="auto">
            <a:xfrm rot="16200000" flipH="1">
              <a:off x="3361744" y="3905226"/>
              <a:ext cx="1065188" cy="1463593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7" name="AutoShape 25"/>
            <p:cNvCxnSpPr>
              <a:cxnSpLocks noChangeShapeType="1"/>
              <a:stCxn id="23560" idx="2"/>
              <a:endCxn id="34" idx="0"/>
            </p:cNvCxnSpPr>
            <p:nvPr/>
          </p:nvCxnSpPr>
          <p:spPr bwMode="auto">
            <a:xfrm rot="5400000">
              <a:off x="4777164" y="3928296"/>
              <a:ext cx="1065188" cy="1417455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3578" name="AutoShape 26"/>
            <p:cNvCxnSpPr>
              <a:cxnSpLocks noChangeShapeType="1"/>
              <a:stCxn id="23561" idx="2"/>
              <a:endCxn id="34" idx="0"/>
            </p:cNvCxnSpPr>
            <p:nvPr/>
          </p:nvCxnSpPr>
          <p:spPr bwMode="auto">
            <a:xfrm rot="5400000">
              <a:off x="5473735" y="3231724"/>
              <a:ext cx="1065188" cy="2810598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6" name="Group 41"/>
            <p:cNvGrpSpPr/>
            <p:nvPr/>
          </p:nvGrpSpPr>
          <p:grpSpPr>
            <a:xfrm>
              <a:off x="3678072" y="5169617"/>
              <a:ext cx="1845915" cy="847061"/>
              <a:chOff x="3678072" y="5364308"/>
              <a:chExt cx="1845915" cy="847061"/>
            </a:xfrm>
          </p:grpSpPr>
          <p:grpSp>
            <p:nvGrpSpPr>
              <p:cNvPr id="7" name="Group 38"/>
              <p:cNvGrpSpPr/>
              <p:nvPr/>
            </p:nvGrpSpPr>
            <p:grpSpPr>
              <a:xfrm>
                <a:off x="3678072" y="5364308"/>
                <a:ext cx="1845915" cy="847061"/>
                <a:chOff x="3702383" y="2343712"/>
                <a:chExt cx="1845915" cy="847061"/>
              </a:xfrm>
            </p:grpSpPr>
            <p:sp>
              <p:nvSpPr>
                <p:cNvPr id="33" name="AutoShape 4"/>
                <p:cNvSpPr>
                  <a:spLocks noChangeArrowheads="1"/>
                </p:cNvSpPr>
                <p:nvPr/>
              </p:nvSpPr>
              <p:spPr bwMode="auto">
                <a:xfrm>
                  <a:off x="3880760" y="2526950"/>
                  <a:ext cx="1520330" cy="477729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AutoShape 4"/>
                <p:cNvSpPr>
                  <a:spLocks noChangeArrowheads="1"/>
                </p:cNvSpPr>
                <p:nvPr/>
              </p:nvSpPr>
              <p:spPr bwMode="auto">
                <a:xfrm>
                  <a:off x="3702383" y="2343712"/>
                  <a:ext cx="1845915" cy="847061"/>
                </a:xfrm>
                <a:prstGeom prst="roundRect">
                  <a:avLst>
                    <a:gd name="adj" fmla="val 16667"/>
                  </a:avLst>
                </a:prstGeom>
                <a:noFill/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" name="TextBox 39"/>
              <p:cNvSpPr txBox="1"/>
              <p:nvPr/>
            </p:nvSpPr>
            <p:spPr>
              <a:xfrm>
                <a:off x="4437289" y="5591046"/>
                <a:ext cx="3575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D </a:t>
                </a:r>
                <a:endParaRPr lang="en-US" dirty="0"/>
              </a:p>
            </p:txBody>
          </p:sp>
        </p:grpSp>
        <p:cxnSp>
          <p:nvCxnSpPr>
            <p:cNvPr id="56" name="Straight Arrow Connector 55"/>
            <p:cNvCxnSpPr/>
            <p:nvPr/>
          </p:nvCxnSpPr>
          <p:spPr bwMode="auto">
            <a:xfrm rot="5400000">
              <a:off x="4413698" y="6229115"/>
              <a:ext cx="426462" cy="1588"/>
            </a:xfrm>
            <a:prstGeom prst="straightConnector1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5" name="TextBox 34"/>
          <p:cNvSpPr txBox="1"/>
          <p:nvPr/>
        </p:nvSpPr>
        <p:spPr>
          <a:xfrm>
            <a:off x="284635" y="1958951"/>
            <a:ext cx="2252640" cy="86177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i="1" dirty="0"/>
              <a:t>t</a:t>
            </a:r>
            <a:r>
              <a:rPr lang="en-US" sz="1600" i="1" dirty="0" smtClean="0"/>
              <a:t>ypically, same task</a:t>
            </a:r>
          </a:p>
          <a:p>
            <a:r>
              <a:rPr lang="en-US" sz="1600" i="1" dirty="0"/>
              <a:t>o</a:t>
            </a:r>
            <a:r>
              <a:rPr lang="en-US" sz="1600" i="1" dirty="0" smtClean="0"/>
              <a:t>n different parts of</a:t>
            </a:r>
          </a:p>
          <a:p>
            <a:r>
              <a:rPr lang="en-US" sz="1600" i="1" dirty="0"/>
              <a:t>t</a:t>
            </a:r>
            <a:r>
              <a:rPr lang="en-US" sz="1600" i="1" dirty="0" smtClean="0"/>
              <a:t>he data</a:t>
            </a:r>
            <a:endParaRPr lang="en-US" sz="1600" i="1" dirty="0"/>
          </a:p>
        </p:txBody>
      </p:sp>
      <p:sp>
        <p:nvSpPr>
          <p:cNvPr id="36" name="TextBox 35"/>
          <p:cNvSpPr txBox="1"/>
          <p:nvPr/>
        </p:nvSpPr>
        <p:spPr>
          <a:xfrm>
            <a:off x="6691216" y="2337249"/>
            <a:ext cx="874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spawn</a:t>
            </a:r>
            <a:endParaRPr lang="en-US" sz="1600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6352220" y="5678124"/>
            <a:ext cx="14425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synchronize</a:t>
            </a:r>
            <a:endParaRPr lang="en-US" sz="1600" i="1" dirty="0"/>
          </a:p>
        </p:txBody>
      </p:sp>
      <p:sp>
        <p:nvSpPr>
          <p:cNvPr id="38" name="Left Arrow 37"/>
          <p:cNvSpPr/>
          <p:nvPr/>
        </p:nvSpPr>
        <p:spPr bwMode="auto">
          <a:xfrm rot="20723694">
            <a:off x="4815228" y="2206530"/>
            <a:ext cx="2017537" cy="420150"/>
          </a:xfrm>
          <a:prstGeom prst="leftArrow">
            <a:avLst>
              <a:gd name="adj1" fmla="val 45062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" name="Left Arrow 38"/>
          <p:cNvSpPr/>
          <p:nvPr/>
        </p:nvSpPr>
        <p:spPr bwMode="auto">
          <a:xfrm rot="766385">
            <a:off x="4966520" y="5060187"/>
            <a:ext cx="2017537" cy="420150"/>
          </a:xfrm>
          <a:prstGeom prst="leftArrow">
            <a:avLst>
              <a:gd name="adj1" fmla="val 45062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" name="Curved Right Arrow 40"/>
          <p:cNvSpPr/>
          <p:nvPr/>
        </p:nvSpPr>
        <p:spPr bwMode="auto">
          <a:xfrm>
            <a:off x="686003" y="2874259"/>
            <a:ext cx="630624" cy="982352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039922" y="2064053"/>
            <a:ext cx="7215188" cy="3048000"/>
            <a:chOff x="535" y="912"/>
            <a:chExt cx="4832" cy="2256"/>
          </a:xfrm>
        </p:grpSpPr>
        <p:sp>
          <p:nvSpPr>
            <p:cNvPr id="25603" name="AutoShape 3"/>
            <p:cNvSpPr>
              <a:spLocks noChangeArrowheads="1"/>
            </p:cNvSpPr>
            <p:nvPr/>
          </p:nvSpPr>
          <p:spPr bwMode="auto">
            <a:xfrm>
              <a:off x="2551" y="912"/>
              <a:ext cx="528" cy="432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4" name="AutoShape 4"/>
            <p:cNvSpPr>
              <a:spLocks noChangeArrowheads="1"/>
            </p:cNvSpPr>
            <p:nvPr/>
          </p:nvSpPr>
          <p:spPr bwMode="auto">
            <a:xfrm>
              <a:off x="535" y="1824"/>
              <a:ext cx="528" cy="432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5" name="AutoShape 5"/>
            <p:cNvSpPr>
              <a:spLocks noChangeArrowheads="1"/>
            </p:cNvSpPr>
            <p:nvPr/>
          </p:nvSpPr>
          <p:spPr bwMode="auto">
            <a:xfrm>
              <a:off x="1543" y="1824"/>
              <a:ext cx="528" cy="432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6" name="AutoShape 6"/>
            <p:cNvSpPr>
              <a:spLocks noChangeArrowheads="1"/>
            </p:cNvSpPr>
            <p:nvPr/>
          </p:nvSpPr>
          <p:spPr bwMode="auto">
            <a:xfrm>
              <a:off x="3511" y="1824"/>
              <a:ext cx="528" cy="432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4471" y="1824"/>
              <a:ext cx="528" cy="432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8" name="AutoShape 8"/>
            <p:cNvSpPr>
              <a:spLocks noChangeArrowheads="1"/>
            </p:cNvSpPr>
            <p:nvPr/>
          </p:nvSpPr>
          <p:spPr bwMode="auto">
            <a:xfrm>
              <a:off x="2552" y="2736"/>
              <a:ext cx="528" cy="432"/>
            </a:xfrm>
            <a:prstGeom prst="roundRect">
              <a:avLst>
                <a:gd name="adj" fmla="val 16667"/>
              </a:avLst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606" y="1917"/>
              <a:ext cx="362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Calibri"/>
                  <a:cs typeface="Calibri"/>
                </a:rPr>
                <a:t>D/</a:t>
              </a:r>
              <a:r>
                <a:rPr lang="en-US" sz="1800" b="1" dirty="0" err="1">
                  <a:solidFill>
                    <a:srgbClr val="FF0000"/>
                  </a:solidFill>
                  <a:latin typeface="Calibri"/>
                  <a:cs typeface="Calibri"/>
                </a:rPr>
                <a:t>k</a:t>
              </a:r>
              <a:endParaRPr lang="en-US" sz="18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25613" name="Rectangle 13"/>
            <p:cNvSpPr>
              <a:spLocks noChangeArrowheads="1"/>
            </p:cNvSpPr>
            <p:nvPr/>
          </p:nvSpPr>
          <p:spPr bwMode="auto">
            <a:xfrm>
              <a:off x="2708" y="1008"/>
              <a:ext cx="238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>
                  <a:latin typeface="Lucida Grande" pitchFamily="-107" charset="0"/>
                </a:rPr>
                <a:t>D</a:t>
              </a:r>
            </a:p>
          </p:txBody>
        </p:sp>
        <p:sp>
          <p:nvSpPr>
            <p:cNvPr id="25614" name="Rectangle 14"/>
            <p:cNvSpPr>
              <a:spLocks noChangeArrowheads="1"/>
            </p:cNvSpPr>
            <p:nvPr/>
          </p:nvSpPr>
          <p:spPr bwMode="auto">
            <a:xfrm>
              <a:off x="2695" y="2832"/>
              <a:ext cx="238" cy="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>
                  <a:latin typeface="Lucida Grande" pitchFamily="-107" charset="0"/>
                </a:rPr>
                <a:t>D</a:t>
              </a:r>
            </a:p>
          </p:txBody>
        </p:sp>
        <p:sp>
          <p:nvSpPr>
            <p:cNvPr id="25619" name="Rectangle 19"/>
            <p:cNvSpPr>
              <a:spLocks noChangeArrowheads="1"/>
            </p:cNvSpPr>
            <p:nvPr/>
          </p:nvSpPr>
          <p:spPr bwMode="auto">
            <a:xfrm>
              <a:off x="3792" y="2687"/>
              <a:ext cx="157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600">
                  <a:latin typeface="Lucida Grande" pitchFamily="-107" charset="0"/>
                </a:rPr>
                <a:t>D/k ≤ Cache Capacity</a:t>
              </a:r>
            </a:p>
          </p:txBody>
        </p:sp>
        <p:sp>
          <p:nvSpPr>
            <p:cNvPr id="25620" name="Rectangle 20"/>
            <p:cNvSpPr>
              <a:spLocks noChangeArrowheads="1"/>
            </p:cNvSpPr>
            <p:nvPr/>
          </p:nvSpPr>
          <p:spPr bwMode="auto">
            <a:xfrm>
              <a:off x="1634" y="1906"/>
              <a:ext cx="362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Calibri"/>
                  <a:cs typeface="Calibri"/>
                </a:rPr>
                <a:t>D/k</a:t>
              </a:r>
              <a:endParaRPr lang="en-US" sz="180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25621" name="Rectangle 21"/>
            <p:cNvSpPr>
              <a:spLocks noChangeArrowheads="1"/>
            </p:cNvSpPr>
            <p:nvPr/>
          </p:nvSpPr>
          <p:spPr bwMode="auto">
            <a:xfrm>
              <a:off x="4549" y="1913"/>
              <a:ext cx="362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Calibri"/>
                  <a:cs typeface="Calibri"/>
                </a:rPr>
                <a:t>D/</a:t>
              </a:r>
              <a:r>
                <a:rPr lang="en-US" sz="1800" b="1" dirty="0" err="1">
                  <a:solidFill>
                    <a:srgbClr val="FF0000"/>
                  </a:solidFill>
                  <a:latin typeface="Calibri"/>
                  <a:cs typeface="Calibri"/>
                </a:rPr>
                <a:t>k</a:t>
              </a:r>
              <a:endParaRPr lang="en-US" sz="18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sp>
          <p:nvSpPr>
            <p:cNvPr id="25622" name="Rectangle 22"/>
            <p:cNvSpPr>
              <a:spLocks noChangeArrowheads="1"/>
            </p:cNvSpPr>
            <p:nvPr/>
          </p:nvSpPr>
          <p:spPr bwMode="auto">
            <a:xfrm>
              <a:off x="3595" y="1913"/>
              <a:ext cx="362" cy="2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Calibri"/>
                  <a:cs typeface="Calibri"/>
                </a:rPr>
                <a:t>D/</a:t>
              </a:r>
              <a:r>
                <a:rPr lang="en-US" sz="1800" b="1" dirty="0" err="1">
                  <a:solidFill>
                    <a:srgbClr val="FF0000"/>
                  </a:solidFill>
                  <a:latin typeface="Calibri"/>
                  <a:cs typeface="Calibri"/>
                </a:rPr>
                <a:t>k</a:t>
              </a:r>
              <a:endParaRPr lang="en-US" sz="1800" dirty="0">
                <a:solidFill>
                  <a:srgbClr val="FF0000"/>
                </a:solidFill>
                <a:latin typeface="Calibri"/>
                <a:cs typeface="Calibri"/>
              </a:endParaRPr>
            </a:p>
          </p:txBody>
        </p:sp>
        <p:cxnSp>
          <p:nvCxnSpPr>
            <p:cNvPr id="25624" name="AutoShape 24"/>
            <p:cNvCxnSpPr>
              <a:cxnSpLocks noChangeShapeType="1"/>
            </p:cNvCxnSpPr>
            <p:nvPr/>
          </p:nvCxnSpPr>
          <p:spPr bwMode="auto">
            <a:xfrm flipH="1">
              <a:off x="799" y="1351"/>
              <a:ext cx="2016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25" name="AutoShape 25"/>
            <p:cNvCxnSpPr>
              <a:cxnSpLocks noChangeShapeType="1"/>
            </p:cNvCxnSpPr>
            <p:nvPr/>
          </p:nvCxnSpPr>
          <p:spPr bwMode="auto">
            <a:xfrm flipH="1">
              <a:off x="1807" y="1351"/>
              <a:ext cx="1008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26" name="AutoShape 26"/>
            <p:cNvCxnSpPr>
              <a:cxnSpLocks noChangeShapeType="1"/>
            </p:cNvCxnSpPr>
            <p:nvPr/>
          </p:nvCxnSpPr>
          <p:spPr bwMode="auto">
            <a:xfrm>
              <a:off x="2815" y="1351"/>
              <a:ext cx="960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27" name="AutoShape 27"/>
            <p:cNvCxnSpPr>
              <a:cxnSpLocks noChangeShapeType="1"/>
            </p:cNvCxnSpPr>
            <p:nvPr/>
          </p:nvCxnSpPr>
          <p:spPr bwMode="auto">
            <a:xfrm>
              <a:off x="2815" y="1351"/>
              <a:ext cx="1920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28" name="AutoShape 28"/>
            <p:cNvCxnSpPr>
              <a:cxnSpLocks noChangeShapeType="1"/>
            </p:cNvCxnSpPr>
            <p:nvPr/>
          </p:nvCxnSpPr>
          <p:spPr bwMode="auto">
            <a:xfrm>
              <a:off x="799" y="2263"/>
              <a:ext cx="2016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29" name="AutoShape 29"/>
            <p:cNvCxnSpPr>
              <a:cxnSpLocks noChangeShapeType="1"/>
            </p:cNvCxnSpPr>
            <p:nvPr/>
          </p:nvCxnSpPr>
          <p:spPr bwMode="auto">
            <a:xfrm>
              <a:off x="1807" y="2263"/>
              <a:ext cx="1008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30" name="AutoShape 30"/>
            <p:cNvCxnSpPr>
              <a:cxnSpLocks noChangeShapeType="1"/>
            </p:cNvCxnSpPr>
            <p:nvPr/>
          </p:nvCxnSpPr>
          <p:spPr bwMode="auto">
            <a:xfrm flipH="1">
              <a:off x="2815" y="2263"/>
              <a:ext cx="960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25631" name="AutoShape 31"/>
            <p:cNvCxnSpPr>
              <a:cxnSpLocks noChangeShapeType="1"/>
            </p:cNvCxnSpPr>
            <p:nvPr/>
          </p:nvCxnSpPr>
          <p:spPr bwMode="auto">
            <a:xfrm flipH="1">
              <a:off x="2815" y="2263"/>
              <a:ext cx="1920" cy="46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762000" y="4876800"/>
            <a:ext cx="327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2000" i="1">
              <a:latin typeface="Lucida Grande" pitchFamily="-107" charset="0"/>
            </a:endParaRPr>
          </a:p>
        </p:txBody>
      </p:sp>
      <p:sp>
        <p:nvSpPr>
          <p:cNvPr id="25636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Shared</a:t>
            </a:r>
            <a:r>
              <a:rPr lang="en-US" sz="2800" dirty="0"/>
              <a:t>-cache</a:t>
            </a:r>
            <a:r>
              <a:rPr lang="en-US" sz="2800" dirty="0" smtClean="0"/>
              <a:t> and Data </a:t>
            </a:r>
            <a:r>
              <a:rPr lang="en-US" sz="2800" dirty="0"/>
              <a:t>Parallelization</a:t>
            </a:r>
            <a:endParaRPr lang="en-US" dirty="0"/>
          </a:p>
        </p:txBody>
      </p:sp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8807450" y="63769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909655" y="1632552"/>
            <a:ext cx="2441694" cy="461665"/>
          </a:xfrm>
          <a:prstGeom prst="rect">
            <a:avLst/>
          </a:prstGeom>
          <a:solidFill>
            <a:srgbClr val="B3D1F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tx2"/>
                </a:solidFill>
                <a:latin typeface="Calibri"/>
                <a:cs typeface="Calibri"/>
              </a:rPr>
              <a:t>i</a:t>
            </a:r>
            <a:r>
              <a:rPr lang="en-US" sz="2400" dirty="0" smtClean="0">
                <a:solidFill>
                  <a:schemeClr val="tx2"/>
                </a:solidFill>
                <a:latin typeface="Calibri"/>
                <a:cs typeface="Calibri"/>
              </a:rPr>
              <a:t>ntra-core locality</a:t>
            </a:r>
            <a:endParaRPr lang="en-US" sz="24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cxnSp>
        <p:nvCxnSpPr>
          <p:cNvPr id="6" name="Curved Connector 5"/>
          <p:cNvCxnSpPr>
            <a:stCxn id="25607" idx="2"/>
            <a:endCxn id="25607" idx="0"/>
          </p:cNvCxnSpPr>
          <p:nvPr/>
        </p:nvCxnSpPr>
        <p:spPr bwMode="auto">
          <a:xfrm rot="5400000" flipH="1">
            <a:off x="7019572" y="3588053"/>
            <a:ext cx="583660" cy="12700"/>
          </a:xfrm>
          <a:prstGeom prst="curvedConnector5">
            <a:avLst>
              <a:gd name="adj1" fmla="val -39167"/>
              <a:gd name="adj2" fmla="val -4745717"/>
              <a:gd name="adj3" fmla="val 160162"/>
            </a:avLst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Curved Connector 35"/>
          <p:cNvCxnSpPr/>
          <p:nvPr/>
        </p:nvCxnSpPr>
        <p:spPr bwMode="auto">
          <a:xfrm rot="5400000" flipH="1">
            <a:off x="5611475" y="3591160"/>
            <a:ext cx="583660" cy="12700"/>
          </a:xfrm>
          <a:prstGeom prst="curvedConnector5">
            <a:avLst>
              <a:gd name="adj1" fmla="val -39167"/>
              <a:gd name="adj2" fmla="val -4745717"/>
              <a:gd name="adj3" fmla="val 160162"/>
            </a:avLst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Curved Connector 36"/>
          <p:cNvCxnSpPr/>
          <p:nvPr/>
        </p:nvCxnSpPr>
        <p:spPr bwMode="auto">
          <a:xfrm rot="5400000" flipH="1">
            <a:off x="2653804" y="3591160"/>
            <a:ext cx="583660" cy="12700"/>
          </a:xfrm>
          <a:prstGeom prst="curvedConnector5">
            <a:avLst>
              <a:gd name="adj1" fmla="val -39167"/>
              <a:gd name="adj2" fmla="val -4745717"/>
              <a:gd name="adj3" fmla="val 160162"/>
            </a:avLst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Curved Connector 37"/>
          <p:cNvCxnSpPr/>
          <p:nvPr/>
        </p:nvCxnSpPr>
        <p:spPr bwMode="auto">
          <a:xfrm rot="5400000" flipH="1">
            <a:off x="1135949" y="3581703"/>
            <a:ext cx="583660" cy="12700"/>
          </a:xfrm>
          <a:prstGeom prst="curvedConnector5">
            <a:avLst>
              <a:gd name="adj1" fmla="val -39167"/>
              <a:gd name="adj2" fmla="val -4745717"/>
              <a:gd name="adj3" fmla="val 160162"/>
            </a:avLst>
          </a:prstGeom>
          <a:solidFill>
            <a:schemeClr val="accent1"/>
          </a:soli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Tiled Data Access</a:t>
            </a:r>
            <a:endParaRPr lang="en-US" dirty="0"/>
          </a:p>
        </p:txBody>
      </p:sp>
      <p:grpSp>
        <p:nvGrpSpPr>
          <p:cNvPr id="4" name="Group 667"/>
          <p:cNvGrpSpPr/>
          <p:nvPr/>
        </p:nvGrpSpPr>
        <p:grpSpPr>
          <a:xfrm>
            <a:off x="860716" y="1670175"/>
            <a:ext cx="7036583" cy="3909026"/>
            <a:chOff x="667961" y="13443"/>
            <a:chExt cx="7827125" cy="4244739"/>
          </a:xfrm>
        </p:grpSpPr>
        <p:grpSp>
          <p:nvGrpSpPr>
            <p:cNvPr id="5" name="Group 621"/>
            <p:cNvGrpSpPr/>
            <p:nvPr/>
          </p:nvGrpSpPr>
          <p:grpSpPr>
            <a:xfrm>
              <a:off x="3686014" y="738670"/>
              <a:ext cx="2286000" cy="2282300"/>
              <a:chOff x="1314903" y="879174"/>
              <a:chExt cx="2286000" cy="2282300"/>
            </a:xfrm>
          </p:grpSpPr>
          <p:grpSp>
            <p:nvGrpSpPr>
              <p:cNvPr id="583" name="Group 11"/>
              <p:cNvGrpSpPr/>
              <p:nvPr/>
            </p:nvGrpSpPr>
            <p:grpSpPr>
              <a:xfrm>
                <a:off x="1544753" y="1064251"/>
                <a:ext cx="1936587" cy="1938957"/>
                <a:chOff x="4467625" y="1428856"/>
                <a:chExt cx="2059798" cy="1938957"/>
              </a:xfrm>
            </p:grpSpPr>
            <p:sp>
              <p:nvSpPr>
                <p:cNvPr id="585" name="Rectangle 584"/>
                <p:cNvSpPr/>
                <p:nvPr/>
              </p:nvSpPr>
              <p:spPr>
                <a:xfrm>
                  <a:off x="5106859" y="1428856"/>
                  <a:ext cx="1420564" cy="133408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800">
                    <a:latin typeface="Calibri"/>
                    <a:cs typeface="Calibri"/>
                  </a:endParaRPr>
                </a:p>
              </p:txBody>
            </p:sp>
            <p:sp>
              <p:nvSpPr>
                <p:cNvPr id="586" name="Rectangle 585"/>
                <p:cNvSpPr/>
                <p:nvPr/>
              </p:nvSpPr>
              <p:spPr>
                <a:xfrm>
                  <a:off x="4958821" y="1579332"/>
                  <a:ext cx="1420564" cy="133408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800">
                    <a:latin typeface="Calibri"/>
                    <a:cs typeface="Calibri"/>
                  </a:endParaRPr>
                </a:p>
              </p:txBody>
            </p:sp>
            <p:sp>
              <p:nvSpPr>
                <p:cNvPr id="587" name="Rectangle 586"/>
                <p:cNvSpPr/>
                <p:nvPr/>
              </p:nvSpPr>
              <p:spPr>
                <a:xfrm>
                  <a:off x="4785765" y="1734822"/>
                  <a:ext cx="1420564" cy="133408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800">
                    <a:latin typeface="Calibri"/>
                    <a:cs typeface="Calibri"/>
                  </a:endParaRPr>
                </a:p>
              </p:txBody>
            </p:sp>
            <p:sp>
              <p:nvSpPr>
                <p:cNvPr id="588" name="Rectangle 587"/>
                <p:cNvSpPr/>
                <p:nvPr/>
              </p:nvSpPr>
              <p:spPr>
                <a:xfrm>
                  <a:off x="4627482" y="1872710"/>
                  <a:ext cx="1420564" cy="133408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  <a:effectLst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800">
                    <a:latin typeface="Calibri"/>
                    <a:cs typeface="Calibri"/>
                  </a:endParaRPr>
                </a:p>
              </p:txBody>
            </p:sp>
            <p:sp>
              <p:nvSpPr>
                <p:cNvPr id="589" name="Rectangle 588"/>
                <p:cNvSpPr/>
                <p:nvPr/>
              </p:nvSpPr>
              <p:spPr>
                <a:xfrm>
                  <a:off x="4467625" y="2033730"/>
                  <a:ext cx="1420564" cy="1334083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rgbClr val="000000"/>
                  </a:solidFill>
                </a:ln>
                <a:effectLst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800">
                    <a:latin typeface="Calibri"/>
                    <a:cs typeface="Calibri"/>
                  </a:endParaRPr>
                </a:p>
              </p:txBody>
            </p:sp>
          </p:grpSp>
          <p:sp>
            <p:nvSpPr>
              <p:cNvPr id="584" name="Cube 583"/>
              <p:cNvSpPr/>
              <p:nvPr/>
            </p:nvSpPr>
            <p:spPr>
              <a:xfrm>
                <a:off x="1314903" y="879174"/>
                <a:ext cx="2286000" cy="2282300"/>
              </a:xfrm>
              <a:prstGeom prst="cube">
                <a:avLst>
                  <a:gd name="adj" fmla="val 26140"/>
                </a:avLst>
              </a:prstGeom>
              <a:noFill/>
              <a:ln w="19050">
                <a:solidFill>
                  <a:srgbClr val="000000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alibri"/>
                  <a:cs typeface="Calibri"/>
                </a:endParaRPr>
              </a:p>
            </p:txBody>
          </p:sp>
        </p:grpSp>
        <p:grpSp>
          <p:nvGrpSpPr>
            <p:cNvPr id="6" name="Group 620"/>
            <p:cNvGrpSpPr/>
            <p:nvPr/>
          </p:nvGrpSpPr>
          <p:grpSpPr>
            <a:xfrm>
              <a:off x="6209086" y="720908"/>
              <a:ext cx="2286000" cy="2282300"/>
              <a:chOff x="4432905" y="2224612"/>
              <a:chExt cx="2286000" cy="2282300"/>
            </a:xfrm>
          </p:grpSpPr>
          <p:grpSp>
            <p:nvGrpSpPr>
              <p:cNvPr id="557" name="Group 619"/>
              <p:cNvGrpSpPr/>
              <p:nvPr/>
            </p:nvGrpSpPr>
            <p:grpSpPr>
              <a:xfrm>
                <a:off x="4620557" y="2386254"/>
                <a:ext cx="2012419" cy="1943239"/>
                <a:chOff x="4620557" y="2386254"/>
                <a:chExt cx="2012419" cy="1943239"/>
              </a:xfrm>
            </p:grpSpPr>
            <p:grpSp>
              <p:nvGrpSpPr>
                <p:cNvPr id="559" name="Group 48"/>
                <p:cNvGrpSpPr/>
                <p:nvPr/>
              </p:nvGrpSpPr>
              <p:grpSpPr>
                <a:xfrm>
                  <a:off x="4620557" y="3364339"/>
                  <a:ext cx="2012419" cy="965154"/>
                  <a:chOff x="5345245" y="2083882"/>
                  <a:chExt cx="2012419" cy="965154"/>
                </a:xfrm>
              </p:grpSpPr>
              <p:sp>
                <p:nvSpPr>
                  <p:cNvPr id="578" name="Cube 577"/>
                  <p:cNvSpPr/>
                  <p:nvPr/>
                </p:nvSpPr>
                <p:spPr>
                  <a:xfrm>
                    <a:off x="5345245" y="2101644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9" name="Cube 578"/>
                  <p:cNvSpPr/>
                  <p:nvPr/>
                </p:nvSpPr>
                <p:spPr>
                  <a:xfrm>
                    <a:off x="5639025" y="2086927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80" name="Cube 579"/>
                  <p:cNvSpPr/>
                  <p:nvPr/>
                </p:nvSpPr>
                <p:spPr>
                  <a:xfrm>
                    <a:off x="5931383" y="2083882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81" name="Cube 580"/>
                  <p:cNvSpPr/>
                  <p:nvPr/>
                </p:nvSpPr>
                <p:spPr>
                  <a:xfrm>
                    <a:off x="6212021" y="2101644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82" name="Cube 581"/>
                  <p:cNvSpPr/>
                  <p:nvPr/>
                </p:nvSpPr>
                <p:spPr>
                  <a:xfrm>
                    <a:off x="6488755" y="2103067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</p:grpSp>
            <p:grpSp>
              <p:nvGrpSpPr>
                <p:cNvPr id="560" name="Group 42"/>
                <p:cNvGrpSpPr/>
                <p:nvPr/>
              </p:nvGrpSpPr>
              <p:grpSpPr>
                <a:xfrm>
                  <a:off x="4620557" y="3029851"/>
                  <a:ext cx="2012419" cy="965154"/>
                  <a:chOff x="5345245" y="2083882"/>
                  <a:chExt cx="2012419" cy="965154"/>
                </a:xfrm>
              </p:grpSpPr>
              <p:sp>
                <p:nvSpPr>
                  <p:cNvPr id="573" name="Cube 572"/>
                  <p:cNvSpPr/>
                  <p:nvPr/>
                </p:nvSpPr>
                <p:spPr>
                  <a:xfrm>
                    <a:off x="5345245" y="2101644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4" name="Cube 573"/>
                  <p:cNvSpPr/>
                  <p:nvPr/>
                </p:nvSpPr>
                <p:spPr>
                  <a:xfrm>
                    <a:off x="5639025" y="2086927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5" name="Cube 574"/>
                  <p:cNvSpPr/>
                  <p:nvPr/>
                </p:nvSpPr>
                <p:spPr>
                  <a:xfrm>
                    <a:off x="5931383" y="2083882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6" name="Cube 575"/>
                  <p:cNvSpPr/>
                  <p:nvPr/>
                </p:nvSpPr>
                <p:spPr>
                  <a:xfrm>
                    <a:off x="6212021" y="2101644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7" name="Cube 576"/>
                  <p:cNvSpPr/>
                  <p:nvPr/>
                </p:nvSpPr>
                <p:spPr>
                  <a:xfrm>
                    <a:off x="6488755" y="2103067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</p:grpSp>
            <p:grpSp>
              <p:nvGrpSpPr>
                <p:cNvPr id="561" name="Group 36"/>
                <p:cNvGrpSpPr/>
                <p:nvPr/>
              </p:nvGrpSpPr>
              <p:grpSpPr>
                <a:xfrm>
                  <a:off x="4620557" y="2705540"/>
                  <a:ext cx="2012419" cy="965154"/>
                  <a:chOff x="5345245" y="2083882"/>
                  <a:chExt cx="2012419" cy="965154"/>
                </a:xfrm>
              </p:grpSpPr>
              <p:sp>
                <p:nvSpPr>
                  <p:cNvPr id="568" name="Cube 567"/>
                  <p:cNvSpPr/>
                  <p:nvPr/>
                </p:nvSpPr>
                <p:spPr>
                  <a:xfrm>
                    <a:off x="5345245" y="2101644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69" name="Cube 568"/>
                  <p:cNvSpPr/>
                  <p:nvPr/>
                </p:nvSpPr>
                <p:spPr>
                  <a:xfrm>
                    <a:off x="5639025" y="2086927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0" name="Cube 569"/>
                  <p:cNvSpPr/>
                  <p:nvPr/>
                </p:nvSpPr>
                <p:spPr>
                  <a:xfrm>
                    <a:off x="5931383" y="2083882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1" name="Cube 570"/>
                  <p:cNvSpPr/>
                  <p:nvPr/>
                </p:nvSpPr>
                <p:spPr>
                  <a:xfrm>
                    <a:off x="6212021" y="2101644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72" name="Cube 571"/>
                  <p:cNvSpPr/>
                  <p:nvPr/>
                </p:nvSpPr>
                <p:spPr>
                  <a:xfrm>
                    <a:off x="6488755" y="2103067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</p:grpSp>
            <p:grpSp>
              <p:nvGrpSpPr>
                <p:cNvPr id="562" name="Group 617"/>
                <p:cNvGrpSpPr/>
                <p:nvPr/>
              </p:nvGrpSpPr>
              <p:grpSpPr>
                <a:xfrm>
                  <a:off x="4620557" y="2386254"/>
                  <a:ext cx="2012419" cy="963731"/>
                  <a:chOff x="4762653" y="2359611"/>
                  <a:chExt cx="2012419" cy="963731"/>
                </a:xfrm>
              </p:grpSpPr>
              <p:sp>
                <p:nvSpPr>
                  <p:cNvPr id="563" name="Cube 562"/>
                  <p:cNvSpPr/>
                  <p:nvPr/>
                </p:nvSpPr>
                <p:spPr>
                  <a:xfrm>
                    <a:off x="4762653" y="2377373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64" name="Cube 563"/>
                  <p:cNvSpPr/>
                  <p:nvPr/>
                </p:nvSpPr>
                <p:spPr>
                  <a:xfrm>
                    <a:off x="5056433" y="2362656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65" name="Cube 564"/>
                  <p:cNvSpPr/>
                  <p:nvPr/>
                </p:nvSpPr>
                <p:spPr>
                  <a:xfrm>
                    <a:off x="5348791" y="2359611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66" name="Cube 565"/>
                  <p:cNvSpPr/>
                  <p:nvPr/>
                </p:nvSpPr>
                <p:spPr>
                  <a:xfrm>
                    <a:off x="5629429" y="2368492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  <p:sp>
                <p:nvSpPr>
                  <p:cNvPr id="567" name="Cube 566"/>
                  <p:cNvSpPr/>
                  <p:nvPr/>
                </p:nvSpPr>
                <p:spPr>
                  <a:xfrm>
                    <a:off x="5906163" y="2375388"/>
                    <a:ext cx="868909" cy="945969"/>
                  </a:xfrm>
                  <a:prstGeom prst="cube">
                    <a:avLst>
                      <a:gd name="adj" fmla="val 78526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800">
                      <a:latin typeface="Calibri"/>
                      <a:cs typeface="Calibri"/>
                    </a:endParaRPr>
                  </a:p>
                </p:txBody>
              </p:sp>
            </p:grpSp>
          </p:grpSp>
          <p:sp>
            <p:nvSpPr>
              <p:cNvPr id="558" name="Cube 557"/>
              <p:cNvSpPr/>
              <p:nvPr/>
            </p:nvSpPr>
            <p:spPr>
              <a:xfrm>
                <a:off x="4432905" y="2224612"/>
                <a:ext cx="2286000" cy="2282300"/>
              </a:xfrm>
              <a:prstGeom prst="cube">
                <a:avLst>
                  <a:gd name="adj" fmla="val 26140"/>
                </a:avLst>
              </a:prstGeom>
              <a:noFill/>
              <a:ln w="19050">
                <a:solidFill>
                  <a:schemeClr val="tx1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alibri"/>
                  <a:cs typeface="Calibri"/>
                </a:endParaRPr>
              </a:p>
            </p:txBody>
          </p:sp>
        </p:grpSp>
        <p:grpSp>
          <p:nvGrpSpPr>
            <p:cNvPr id="7" name="Group 622"/>
            <p:cNvGrpSpPr/>
            <p:nvPr/>
          </p:nvGrpSpPr>
          <p:grpSpPr>
            <a:xfrm>
              <a:off x="1125446" y="738670"/>
              <a:ext cx="2286000" cy="2282300"/>
              <a:chOff x="930761" y="3642628"/>
              <a:chExt cx="2286000" cy="2282300"/>
            </a:xfrm>
          </p:grpSpPr>
          <p:grpSp>
            <p:nvGrpSpPr>
              <p:cNvPr id="23" name="Group 618"/>
              <p:cNvGrpSpPr/>
              <p:nvPr/>
            </p:nvGrpSpPr>
            <p:grpSpPr>
              <a:xfrm>
                <a:off x="1099281" y="3882872"/>
                <a:ext cx="1931358" cy="1868906"/>
                <a:chOff x="1099280" y="3792639"/>
                <a:chExt cx="2241689" cy="2021306"/>
              </a:xfrm>
            </p:grpSpPr>
            <p:grpSp>
              <p:nvGrpSpPr>
                <p:cNvPr id="25" name="Group 217"/>
                <p:cNvGrpSpPr/>
                <p:nvPr/>
              </p:nvGrpSpPr>
              <p:grpSpPr>
                <a:xfrm>
                  <a:off x="1578558" y="3792639"/>
                  <a:ext cx="1762411" cy="1497451"/>
                  <a:chOff x="1028232" y="4334256"/>
                  <a:chExt cx="1762411" cy="1497451"/>
                </a:xfrm>
              </p:grpSpPr>
              <p:grpSp>
                <p:nvGrpSpPr>
                  <p:cNvPr id="425" name="Group 109"/>
                  <p:cNvGrpSpPr/>
                  <p:nvPr/>
                </p:nvGrpSpPr>
                <p:grpSpPr>
                  <a:xfrm>
                    <a:off x="1029655" y="4334256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505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545" name="Rectangle 54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6" name="Rectangle 54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7" name="Rectangle 546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8" name="Rectangle 547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9" name="Rectangle 548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50" name="Rectangle 549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51" name="Rectangle 550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52" name="Rectangle 551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53" name="Rectangle 552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54" name="Rectangle 553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55" name="Rectangle 554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56" name="Rectangle 555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506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533" name="Rectangle 532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4" name="Rectangle 533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5" name="Rectangle 534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6" name="Rectangle 535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7" name="Rectangle 536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8" name="Rectangle 537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9" name="Rectangle 538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0" name="Rectangle 539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1" name="Rectangle 540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2" name="Rectangle 541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3" name="Rectangle 542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44" name="Rectangle 82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507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521" name="Rectangle 8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2" name="Rectangle 8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3" name="Rectangle 522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4" name="Rectangle 523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5" name="Rectangle 524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6" name="Rectangle 525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7" name="Rectangle 526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8" name="Rectangle 527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9" name="Rectangle 528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0" name="Rectangle 529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1" name="Rectangle 530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32" name="Rectangle 531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508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509" name="Rectangle 508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0" name="Rectangle 509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1" name="Rectangle 510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2" name="Rectangle 511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3" name="Rectangle 512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4" name="Rectangle 513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5" name="Rectangle 514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6" name="Rectangle 515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7" name="Rectangle 516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8" name="Rectangle 517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19" name="Rectangle 518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20" name="Rectangle 519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426" name="Group 110"/>
                  <p:cNvGrpSpPr/>
                  <p:nvPr/>
                </p:nvGrpSpPr>
                <p:grpSpPr>
                  <a:xfrm>
                    <a:off x="1028232" y="4960094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453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493" name="Rectangle 492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4" name="Rectangle 493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5" name="Rectangle 494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6" name="Rectangle 495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7" name="Rectangle 496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8" name="Rectangle 497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9" name="Rectangle 498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00" name="Rectangle 499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01" name="Rectangle 500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02" name="Rectangle 501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03" name="Rectangle 502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504" name="Rectangle 503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454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481" name="Rectangle 480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2" name="Rectangle 481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3" name="Rectangle 482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4" name="Rectangle 483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5" name="Rectangle 484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6" name="Rectangle 485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7" name="Rectangle 486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8" name="Rectangle 487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9" name="Rectangle 488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0" name="Rectangle 489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1" name="Rectangle 490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92" name="Rectangle 491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455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469" name="Rectangle 468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0" name="Rectangle 469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1" name="Rectangle 470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2" name="Rectangle 471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3" name="Rectangle 472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4" name="Rectangle 473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5" name="Rectangle 474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6" name="Rectangle 475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7" name="Rectangle 476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8" name="Rectangle 477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79" name="Rectangle 478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80" name="Rectangle 479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456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457" name="Rectangle 456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58" name="Rectangle 457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59" name="Rectangle 458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0" name="Rectangle 459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1" name="Rectangle 460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2" name="Rectangle 461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3" name="Rectangle 462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4" name="Rectangle 463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5" name="Rectangle 464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6" name="Rectangle 465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7" name="Rectangle 466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68" name="Rectangle 467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427" name="Group 69"/>
                  <p:cNvGrpSpPr/>
                  <p:nvPr/>
                </p:nvGrpSpPr>
                <p:grpSpPr>
                  <a:xfrm>
                    <a:off x="1031078" y="55787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441" name="Rectangle 440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2" name="Rectangle 441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3" name="Rectangle 442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4" name="Rectangle 443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5" name="Rectangle 444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6" name="Rectangle 445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7" name="Rectangle 446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8" name="Rectangle 447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9" name="Rectangle 448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50" name="Rectangle 449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51" name="Rectangle 450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52" name="Rectangle 451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  <p:grpSp>
                <p:nvGrpSpPr>
                  <p:cNvPr id="428" name="Group 70"/>
                  <p:cNvGrpSpPr/>
                  <p:nvPr/>
                </p:nvGrpSpPr>
                <p:grpSpPr>
                  <a:xfrm>
                    <a:off x="1032501" y="57311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429" name="Rectangle 428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0" name="Rectangle 429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1" name="Rectangle 430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2" name="Rectangle 431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3" name="Rectangle 432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4" name="Rectangle 433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5" name="Rectangle 434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6" name="Rectangle 435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7" name="Rectangle 436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8" name="Rectangle 437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9" name="Rectangle 438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0" name="Rectangle 439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</p:grpSp>
            <p:grpSp>
              <p:nvGrpSpPr>
                <p:cNvPr id="26" name="Group 216"/>
                <p:cNvGrpSpPr/>
                <p:nvPr/>
              </p:nvGrpSpPr>
              <p:grpSpPr>
                <a:xfrm>
                  <a:off x="1099280" y="4316494"/>
                  <a:ext cx="1762411" cy="1497451"/>
                  <a:chOff x="1028232" y="4334256"/>
                  <a:chExt cx="1762411" cy="1497451"/>
                </a:xfrm>
              </p:grpSpPr>
              <p:grpSp>
                <p:nvGrpSpPr>
                  <p:cNvPr id="293" name="Group 109"/>
                  <p:cNvGrpSpPr/>
                  <p:nvPr/>
                </p:nvGrpSpPr>
                <p:grpSpPr>
                  <a:xfrm>
                    <a:off x="1029655" y="4334256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373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413" name="Rectangle 412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4" name="Rectangle 413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5" name="Rectangle 414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6" name="Rectangle 415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7" name="Rectangle 416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8" name="Rectangle 417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9" name="Rectangle 418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20" name="Rectangle 419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21" name="Rectangle 420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22" name="Rectangle 421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23" name="Rectangle 422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24" name="Rectangle 423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374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401" name="Rectangle 400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2" name="Rectangle 401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3" name="Rectangle 402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4" name="Rectangle 403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5" name="Rectangle 404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6" name="Rectangle 405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7" name="Rectangle 406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8" name="Rectangle 407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9" name="Rectangle 408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0" name="Rectangle 409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1" name="Rectangle 410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12" name="Rectangle 411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375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389" name="Rectangle 388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0" name="Rectangle 389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1" name="Rectangle 390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2" name="Rectangle 391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3" name="Rectangle 392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4" name="Rectangle 393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5" name="Rectangle 394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6" name="Rectangle 395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7" name="Rectangle 396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8" name="Rectangle 397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99" name="Rectangle 398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400" name="Rectangle 399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376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377" name="Rectangle 376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78" name="Rectangle 377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79" name="Rectangle 378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0" name="Rectangle 379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1" name="Rectangle 380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2" name="Rectangle 381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3" name="Rectangle 382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4" name="Rectangle 383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5" name="Rectangle 384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6" name="Rectangle 385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7" name="Rectangle 386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88" name="Rectangle 387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294" name="Group 110"/>
                  <p:cNvGrpSpPr/>
                  <p:nvPr/>
                </p:nvGrpSpPr>
                <p:grpSpPr>
                  <a:xfrm>
                    <a:off x="1028232" y="4960094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321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361" name="Rectangle 360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2" name="Rectangle 361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3" name="Rectangle 362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4" name="Rectangle 363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5" name="Rectangle 364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6" name="Rectangle 365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7" name="Rectangle 366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8" name="Rectangle 367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9" name="Rectangle 368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70" name="Rectangle 369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71" name="Rectangle 370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72" name="Rectangle 371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322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349" name="Rectangle 348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0" name="Rectangle 349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1" name="Rectangle 350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2" name="Rectangle 351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3" name="Rectangle 352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4" name="Rectangle 353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5" name="Rectangle 354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6" name="Rectangle 355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7" name="Rectangle 356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8" name="Rectangle 357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59" name="Rectangle 358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60" name="Rectangle 359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323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337" name="Rectangle 336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8" name="Rectangle 337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9" name="Rectangle 338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0" name="Rectangle 339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1" name="Rectangle 340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2" name="Rectangle 341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3" name="Rectangle 342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4" name="Rectangle 343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5" name="Rectangle 344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6" name="Rectangle 345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7" name="Rectangle 346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48" name="Rectangle 347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324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325" name="Rectangle 32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26" name="Rectangle 32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27" name="Rectangle 326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28" name="Rectangle 327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29" name="Rectangle 328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0" name="Rectangle 329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1" name="Rectangle 330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2" name="Rectangle 331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3" name="Rectangle 332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4" name="Rectangle 333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5" name="Rectangle 334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336" name="Rectangle 335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295" name="Group 69"/>
                  <p:cNvGrpSpPr/>
                  <p:nvPr/>
                </p:nvGrpSpPr>
                <p:grpSpPr>
                  <a:xfrm>
                    <a:off x="1031078" y="55787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309" name="Rectangle 308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0" name="Rectangle 309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1" name="Rectangle 310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2" name="Rectangle 311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3" name="Rectangle 312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4" name="Rectangle 313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5" name="Rectangle 314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6" name="Rectangle 315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7" name="Rectangle 316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8" name="Rectangle 317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19" name="Rectangle 318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20" name="Rectangle 319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  <p:grpSp>
                <p:nvGrpSpPr>
                  <p:cNvPr id="296" name="Group 70"/>
                  <p:cNvGrpSpPr/>
                  <p:nvPr/>
                </p:nvGrpSpPr>
                <p:grpSpPr>
                  <a:xfrm>
                    <a:off x="1032501" y="57311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297" name="Rectangle 296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298" name="Rectangle 297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299" name="Rectangle 298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0" name="Rectangle 299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1" name="Rectangle 300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2" name="Rectangle 301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3" name="Rectangle 302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4" name="Rectangle 303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5" name="Rectangle 304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6" name="Rectangle 305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7" name="Rectangle 306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08" name="Rectangle 307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</p:grpSp>
            <p:grpSp>
              <p:nvGrpSpPr>
                <p:cNvPr id="27" name="Group 350"/>
                <p:cNvGrpSpPr/>
                <p:nvPr/>
              </p:nvGrpSpPr>
              <p:grpSpPr>
                <a:xfrm>
                  <a:off x="1359111" y="3996801"/>
                  <a:ext cx="1762411" cy="1497451"/>
                  <a:chOff x="1028232" y="4334256"/>
                  <a:chExt cx="1762411" cy="1497451"/>
                </a:xfrm>
              </p:grpSpPr>
              <p:grpSp>
                <p:nvGrpSpPr>
                  <p:cNvPr id="161" name="Group 109"/>
                  <p:cNvGrpSpPr/>
                  <p:nvPr/>
                </p:nvGrpSpPr>
                <p:grpSpPr>
                  <a:xfrm>
                    <a:off x="1029655" y="4334256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241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281" name="Rectangle 280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2" name="Rectangle 281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3" name="Rectangle 282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4" name="Rectangle 283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5" name="Rectangle 284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6" name="Rectangle 285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7" name="Rectangle 286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8" name="Rectangle 287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9" name="Rectangle 288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90" name="Rectangle 289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91" name="Rectangle 290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92" name="Rectangle 291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242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269" name="Rectangle 268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0" name="Rectangle 269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1" name="Rectangle 270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2" name="Rectangle 271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3" name="Rectangle 272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4" name="Rectangle 273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5" name="Rectangle 274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6" name="Rectangle 275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7" name="Rectangle 276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8" name="Rectangle 277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79" name="Rectangle 278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80" name="Rectangle 82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243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257" name="Rectangle 8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8" name="Rectangle 8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9" name="Rectangle 258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0" name="Rectangle 259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1" name="Rectangle 260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2" name="Rectangle 261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3" name="Rectangle 262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4" name="Rectangle 263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5" name="Rectangle 264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6" name="Rectangle 265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7" name="Rectangle 266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68" name="Rectangle 267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244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245" name="Rectangle 24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46" name="Rectangle 24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47" name="Rectangle 246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48" name="Rectangle 247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49" name="Rectangle 248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0" name="Rectangle 249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1" name="Rectangle 250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2" name="Rectangle 251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3" name="Rectangle 252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4" name="Rectangle 253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5" name="Rectangle 254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56" name="Rectangle 255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162" name="Group 110"/>
                  <p:cNvGrpSpPr/>
                  <p:nvPr/>
                </p:nvGrpSpPr>
                <p:grpSpPr>
                  <a:xfrm>
                    <a:off x="1028232" y="4960094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189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229" name="Rectangle 228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0" name="Rectangle 229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1" name="Rectangle 230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2" name="Rectangle 231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3" name="Rectangle 232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4" name="Rectangle 233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5" name="Rectangle 234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6" name="Rectangle 235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7" name="Rectangle 236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8" name="Rectangle 237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39" name="Rectangle 238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40" name="Rectangle 239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190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217" name="Rectangle 216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8" name="Rectangle 217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9" name="Rectangle 218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0" name="Rectangle 219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1" name="Rectangle 220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2" name="Rectangle 221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3" name="Rectangle 222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4" name="Rectangle 223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5" name="Rectangle 224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6" name="Rectangle 225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7" name="Rectangle 226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28" name="Rectangle 227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191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205" name="Rectangle 20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6" name="Rectangle 20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7" name="Rectangle 206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8" name="Rectangle 207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9" name="Rectangle 208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0" name="Rectangle 209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1" name="Rectangle 210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2" name="Rectangle 211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3" name="Rectangle 212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4" name="Rectangle 213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5" name="Rectangle 214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16" name="Rectangle 215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192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193" name="Rectangle 192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94" name="Rectangle 193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95" name="Rectangle 194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96" name="Rectangle 195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97" name="Rectangle 196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98" name="Rectangle 197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99" name="Rectangle 198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0" name="Rectangle 199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1" name="Rectangle 200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2" name="Rectangle 201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3" name="Rectangle 202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204" name="Rectangle 203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163" name="Group 69"/>
                  <p:cNvGrpSpPr/>
                  <p:nvPr/>
                </p:nvGrpSpPr>
                <p:grpSpPr>
                  <a:xfrm>
                    <a:off x="1031078" y="55787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177" name="Rectangle 176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8" name="Rectangle 177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9" name="Rectangle 178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0" name="Rectangle 179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1" name="Rectangle 180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2" name="Rectangle 181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3" name="Rectangle 182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4" name="Rectangle 183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5" name="Rectangle 184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6" name="Rectangle 185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7" name="Rectangle 186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88" name="Rectangle 187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  <p:grpSp>
                <p:nvGrpSpPr>
                  <p:cNvPr id="164" name="Group 70"/>
                  <p:cNvGrpSpPr/>
                  <p:nvPr/>
                </p:nvGrpSpPr>
                <p:grpSpPr>
                  <a:xfrm>
                    <a:off x="1032501" y="57311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165" name="Rectangle 164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66" name="Rectangle 165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67" name="Rectangle 166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68" name="Rectangle 167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69" name="Rectangle 168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0" name="Rectangle 169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1" name="Rectangle 170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2" name="Rectangle 171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3" name="Rectangle 172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4" name="Rectangle 173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5" name="Rectangle 174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176" name="Rectangle 175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</p:grpSp>
            <p:grpSp>
              <p:nvGrpSpPr>
                <p:cNvPr id="28" name="Group 483"/>
                <p:cNvGrpSpPr/>
                <p:nvPr/>
              </p:nvGrpSpPr>
              <p:grpSpPr>
                <a:xfrm>
                  <a:off x="1237059" y="4153742"/>
                  <a:ext cx="1762411" cy="1497451"/>
                  <a:chOff x="1028232" y="4334256"/>
                  <a:chExt cx="1762411" cy="1497451"/>
                </a:xfrm>
              </p:grpSpPr>
              <p:grpSp>
                <p:nvGrpSpPr>
                  <p:cNvPr id="29" name="Group 109"/>
                  <p:cNvGrpSpPr/>
                  <p:nvPr/>
                </p:nvGrpSpPr>
                <p:grpSpPr>
                  <a:xfrm>
                    <a:off x="1029655" y="4334256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109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149" name="Rectangle 148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0" name="Rectangle 149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1" name="Rectangle 150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2" name="Rectangle 151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3" name="Rectangle 152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4" name="Rectangle 153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5" name="Rectangle 154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6" name="Rectangle 155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7" name="Rectangle 156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8" name="Rectangle 157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59" name="Rectangle 158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60" name="Rectangle 159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110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137" name="Rectangle 136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8" name="Rectangle 137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9" name="Rectangle 138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0" name="Rectangle 139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1" name="Rectangle 140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2" name="Rectangle 141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3" name="Rectangle 142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4" name="Rectangle 143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5" name="Rectangle 144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6" name="Rectangle 145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7" name="Rectangle 146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48" name="Rectangle 82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111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125" name="Rectangle 8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6" name="Rectangle 8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7" name="Rectangle 126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8" name="Rectangle 127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9" name="Rectangle 128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0" name="Rectangle 129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1" name="Rectangle 130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2" name="Rectangle 131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3" name="Rectangle 132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4" name="Rectangle 133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5" name="Rectangle 134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36" name="Rectangle 135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112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113" name="Rectangle 112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14" name="Rectangle 113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15" name="Rectangle 114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16" name="Rectangle 115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17" name="Rectangle 116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18" name="Rectangle 117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19" name="Rectangle 118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0" name="Rectangle 119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1" name="Rectangle 120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2" name="Rectangle 121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3" name="Rectangle 122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24" name="Rectangle 123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30" name="Group 110"/>
                  <p:cNvGrpSpPr/>
                  <p:nvPr/>
                </p:nvGrpSpPr>
                <p:grpSpPr>
                  <a:xfrm>
                    <a:off x="1028232" y="4960094"/>
                    <a:ext cx="1759565" cy="566813"/>
                    <a:chOff x="1029655" y="4334256"/>
                    <a:chExt cx="1759565" cy="566813"/>
                  </a:xfrm>
                </p:grpSpPr>
                <p:grpSp>
                  <p:nvGrpSpPr>
                    <p:cNvPr id="57" name="Group 69"/>
                    <p:cNvGrpSpPr/>
                    <p:nvPr/>
                  </p:nvGrpSpPr>
                  <p:grpSpPr>
                    <a:xfrm>
                      <a:off x="1029655" y="43342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97" name="Rectangle 96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8" name="Rectangle 97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9" name="Rectangle 98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0" name="Rectangle 99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1" name="Rectangle 100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2" name="Rectangle 101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3" name="Rectangle 102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4" name="Rectangle 103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5" name="Rectangle 104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6" name="Rectangle 105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7" name="Rectangle 106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108" name="Rectangle 107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58" name="Group 70"/>
                    <p:cNvGrpSpPr/>
                    <p:nvPr/>
                  </p:nvGrpSpPr>
                  <p:grpSpPr>
                    <a:xfrm>
                      <a:off x="1031078" y="4486656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85" name="Rectangle 84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6" name="Rectangle 85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7" name="Rectangle 86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8" name="Rectangle 87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9" name="Rectangle 88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0" name="Rectangle 89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1" name="Rectangle 90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2" name="Rectangle 91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3" name="Rectangle 92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4" name="Rectangle 93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5" name="Rectangle 94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96" name="Rectangle 95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59" name="Group 83"/>
                    <p:cNvGrpSpPr/>
                    <p:nvPr/>
                  </p:nvGrpSpPr>
                  <p:grpSpPr>
                    <a:xfrm>
                      <a:off x="1031078" y="4800485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73" name="Rectangle 72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4" name="Rectangle 73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5" name="Rectangle 74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6" name="Rectangle 75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7" name="Rectangle 76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8" name="Rectangle 77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9" name="Rectangle 78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0" name="Rectangle 79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1" name="Rectangle 80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2" name="Rectangle 81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3" name="Rectangle 82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84" name="Rectangle 83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  <p:grpSp>
                  <p:nvGrpSpPr>
                    <p:cNvPr id="60" name="Group 96"/>
                    <p:cNvGrpSpPr/>
                    <p:nvPr/>
                  </p:nvGrpSpPr>
                  <p:grpSpPr>
                    <a:xfrm>
                      <a:off x="1031078" y="4644943"/>
                      <a:ext cx="1758142" cy="100584"/>
                      <a:chOff x="1029655" y="4334256"/>
                      <a:chExt cx="1758142" cy="100584"/>
                    </a:xfrm>
                  </p:grpSpPr>
                  <p:sp>
                    <p:nvSpPr>
                      <p:cNvPr id="61" name="Rectangle 60"/>
                      <p:cNvSpPr/>
                      <p:nvPr/>
                    </p:nvSpPr>
                    <p:spPr>
                      <a:xfrm>
                        <a:off x="10296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2" name="Rectangle 61"/>
                      <p:cNvSpPr/>
                      <p:nvPr/>
                    </p:nvSpPr>
                    <p:spPr>
                      <a:xfrm>
                        <a:off x="11820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3" name="Rectangle 62"/>
                      <p:cNvSpPr/>
                      <p:nvPr/>
                    </p:nvSpPr>
                    <p:spPr>
                      <a:xfrm>
                        <a:off x="1334455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4" name="Rectangle 63"/>
                      <p:cNvSpPr/>
                      <p:nvPr/>
                    </p:nvSpPr>
                    <p:spPr>
                      <a:xfrm>
                        <a:off x="14751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5" name="Rectangle 64"/>
                      <p:cNvSpPr/>
                      <p:nvPr/>
                    </p:nvSpPr>
                    <p:spPr>
                      <a:xfrm>
                        <a:off x="16275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6" name="Rectangle 65"/>
                      <p:cNvSpPr/>
                      <p:nvPr/>
                    </p:nvSpPr>
                    <p:spPr>
                      <a:xfrm>
                        <a:off x="1779928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7" name="Rectangle 66"/>
                      <p:cNvSpPr/>
                      <p:nvPr/>
                    </p:nvSpPr>
                    <p:spPr>
                      <a:xfrm>
                        <a:off x="19369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8" name="Rectangle 67"/>
                      <p:cNvSpPr/>
                      <p:nvPr/>
                    </p:nvSpPr>
                    <p:spPr>
                      <a:xfrm>
                        <a:off x="20893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69" name="Rectangle 68"/>
                      <p:cNvSpPr/>
                      <p:nvPr/>
                    </p:nvSpPr>
                    <p:spPr>
                      <a:xfrm>
                        <a:off x="2241740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0" name="Rectangle 69"/>
                      <p:cNvSpPr/>
                      <p:nvPr/>
                    </p:nvSpPr>
                    <p:spPr>
                      <a:xfrm>
                        <a:off x="23824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1" name="Rectangle 70"/>
                      <p:cNvSpPr/>
                      <p:nvPr/>
                    </p:nvSpPr>
                    <p:spPr>
                      <a:xfrm>
                        <a:off x="25348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  <p:sp>
                    <p:nvSpPr>
                      <p:cNvPr id="72" name="Rectangle 71"/>
                      <p:cNvSpPr/>
                      <p:nvPr/>
                    </p:nvSpPr>
                    <p:spPr>
                      <a:xfrm>
                        <a:off x="2687213" y="4334256"/>
                        <a:ext cx="100584" cy="100584"/>
                      </a:xfrm>
                      <a:prstGeom prst="rect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000000"/>
                        </a:solidFill>
                      </a:ln>
                      <a:effectLst/>
                    </p:spPr>
                    <p:style>
                      <a:lnRef idx="1">
                        <a:schemeClr val="accent1"/>
                      </a:lnRef>
                      <a:fillRef idx="3">
                        <a:schemeClr val="accent1"/>
                      </a:fillRef>
                      <a:effectRef idx="2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 sz="800">
                          <a:latin typeface="Calibri"/>
                          <a:cs typeface="Calibri"/>
                        </a:endParaRPr>
                      </a:p>
                    </p:txBody>
                  </p:sp>
                </p:grpSp>
              </p:grpSp>
              <p:grpSp>
                <p:nvGrpSpPr>
                  <p:cNvPr id="31" name="Group 69"/>
                  <p:cNvGrpSpPr/>
                  <p:nvPr/>
                </p:nvGrpSpPr>
                <p:grpSpPr>
                  <a:xfrm>
                    <a:off x="1031078" y="55787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45" name="Rectangle 44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6" name="Rectangle 45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7" name="Rectangle 46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8" name="Rectangle 47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9" name="Rectangle 48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50" name="Rectangle 49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51" name="Rectangle 50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52" name="Rectangle 51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53" name="Rectangle 52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54" name="Rectangle 53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55" name="Rectangle 54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56" name="Rectangle 55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  <p:grpSp>
                <p:nvGrpSpPr>
                  <p:cNvPr id="32" name="Group 70"/>
                  <p:cNvGrpSpPr/>
                  <p:nvPr/>
                </p:nvGrpSpPr>
                <p:grpSpPr>
                  <a:xfrm>
                    <a:off x="1032501" y="5731123"/>
                    <a:ext cx="1758142" cy="100584"/>
                    <a:chOff x="1029655" y="4334256"/>
                    <a:chExt cx="1758142" cy="100584"/>
                  </a:xfrm>
                </p:grpSpPr>
                <p:sp>
                  <p:nvSpPr>
                    <p:cNvPr id="33" name="Rectangle 32"/>
                    <p:cNvSpPr/>
                    <p:nvPr/>
                  </p:nvSpPr>
                  <p:spPr>
                    <a:xfrm>
                      <a:off x="10296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4" name="Rectangle 33"/>
                    <p:cNvSpPr/>
                    <p:nvPr/>
                  </p:nvSpPr>
                  <p:spPr>
                    <a:xfrm>
                      <a:off x="11820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5" name="Rectangle 34"/>
                    <p:cNvSpPr/>
                    <p:nvPr/>
                  </p:nvSpPr>
                  <p:spPr>
                    <a:xfrm>
                      <a:off x="1334455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6" name="Rectangle 35"/>
                    <p:cNvSpPr/>
                    <p:nvPr/>
                  </p:nvSpPr>
                  <p:spPr>
                    <a:xfrm>
                      <a:off x="14751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7" name="Rectangle 36"/>
                    <p:cNvSpPr/>
                    <p:nvPr/>
                  </p:nvSpPr>
                  <p:spPr>
                    <a:xfrm>
                      <a:off x="16275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8" name="Rectangle 37"/>
                    <p:cNvSpPr/>
                    <p:nvPr/>
                  </p:nvSpPr>
                  <p:spPr>
                    <a:xfrm>
                      <a:off x="1779928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39" name="Rectangle 38"/>
                    <p:cNvSpPr/>
                    <p:nvPr/>
                  </p:nvSpPr>
                  <p:spPr>
                    <a:xfrm>
                      <a:off x="19369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0" name="Rectangle 39"/>
                    <p:cNvSpPr/>
                    <p:nvPr/>
                  </p:nvSpPr>
                  <p:spPr>
                    <a:xfrm>
                      <a:off x="20893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2241740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2" name="Rectangle 41"/>
                    <p:cNvSpPr/>
                    <p:nvPr/>
                  </p:nvSpPr>
                  <p:spPr>
                    <a:xfrm>
                      <a:off x="23824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3" name="Rectangle 42"/>
                    <p:cNvSpPr/>
                    <p:nvPr/>
                  </p:nvSpPr>
                  <p:spPr>
                    <a:xfrm>
                      <a:off x="25348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  <p:sp>
                  <p:nvSpPr>
                    <p:cNvPr id="44" name="Rectangle 43"/>
                    <p:cNvSpPr/>
                    <p:nvPr/>
                  </p:nvSpPr>
                  <p:spPr>
                    <a:xfrm>
                      <a:off x="2687213" y="4334256"/>
                      <a:ext cx="100584" cy="100584"/>
                    </a:xfrm>
                    <a:prstGeom prst="rect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000000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800">
                        <a:latin typeface="Calibri"/>
                        <a:cs typeface="Calibri"/>
                      </a:endParaRPr>
                    </a:p>
                  </p:txBody>
                </p:sp>
              </p:grpSp>
            </p:grpSp>
          </p:grpSp>
          <p:sp>
            <p:nvSpPr>
              <p:cNvPr id="24" name="Cube 23"/>
              <p:cNvSpPr/>
              <p:nvPr/>
            </p:nvSpPr>
            <p:spPr>
              <a:xfrm>
                <a:off x="930761" y="3642628"/>
                <a:ext cx="2286000" cy="2282300"/>
              </a:xfrm>
              <a:prstGeom prst="cube">
                <a:avLst>
                  <a:gd name="adj" fmla="val 26140"/>
                </a:avLst>
              </a:prstGeom>
              <a:noFill/>
              <a:ln w="19050">
                <a:solidFill>
                  <a:srgbClr val="000000"/>
                </a:solidFill>
                <a:prstDash val="solid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Calibri"/>
                  <a:cs typeface="Calibri"/>
                </a:endParaRPr>
              </a:p>
            </p:txBody>
          </p:sp>
        </p:grpSp>
        <p:grpSp>
          <p:nvGrpSpPr>
            <p:cNvPr id="8" name="Group 634"/>
            <p:cNvGrpSpPr/>
            <p:nvPr/>
          </p:nvGrpSpPr>
          <p:grpSpPr>
            <a:xfrm flipV="1">
              <a:off x="2667270" y="415897"/>
              <a:ext cx="3824786" cy="2094035"/>
              <a:chOff x="2065285" y="2154564"/>
              <a:chExt cx="5710569" cy="2158605"/>
            </a:xfrm>
          </p:grpSpPr>
          <p:cxnSp>
            <p:nvCxnSpPr>
              <p:cNvPr id="20" name="Straight Arrow Connector 19"/>
              <p:cNvCxnSpPr>
                <a:endCxn id="568" idx="1"/>
              </p:cNvCxnSpPr>
              <p:nvPr/>
            </p:nvCxnSpPr>
            <p:spPr>
              <a:xfrm rot="5400000" flipH="1" flipV="1">
                <a:off x="6767505" y="3304817"/>
                <a:ext cx="1594216" cy="422483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arrow" w="sm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 rot="10800000">
                <a:off x="5116384" y="2646870"/>
                <a:ext cx="2236986" cy="1666299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arrow" w="sm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>
                <a:endCxn id="54" idx="3"/>
              </p:cNvCxnSpPr>
              <p:nvPr/>
            </p:nvCxnSpPr>
            <p:spPr>
              <a:xfrm rot="10800000">
                <a:off x="2065285" y="2154564"/>
                <a:ext cx="5288093" cy="2158604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arrow" w="sm" len="sm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5419374" y="13443"/>
              <a:ext cx="1954728" cy="3428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 smtClean="0">
                  <a:latin typeface="Calibri"/>
                  <a:cs typeface="Calibri"/>
                </a:rPr>
                <a:t>individual thread</a:t>
              </a:r>
              <a:endParaRPr lang="en-US" sz="1200" i="1" dirty="0">
                <a:latin typeface="Calibri"/>
                <a:cs typeface="Calibri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52451" y="3305808"/>
              <a:ext cx="2556706" cy="952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“beam” sweep </a:t>
              </a:r>
            </a:p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blocking of </a:t>
              </a:r>
              <a:r>
                <a:rPr lang="en-US" sz="1100" i="1" dirty="0" err="1" smtClean="0">
                  <a:latin typeface="Calibri"/>
                  <a:cs typeface="Calibri"/>
                </a:rPr>
                <a:t>i</a:t>
              </a:r>
              <a:r>
                <a:rPr lang="en-US" sz="1100" i="1" dirty="0" smtClean="0">
                  <a:latin typeface="Calibri"/>
                  <a:cs typeface="Calibri"/>
                </a:rPr>
                <a:t> and </a:t>
              </a:r>
              <a:r>
                <a:rPr lang="en-US" sz="1100" i="1" dirty="0" err="1" smtClean="0">
                  <a:latin typeface="Calibri"/>
                  <a:cs typeface="Calibri"/>
                </a:rPr>
                <a:t>j</a:t>
              </a:r>
              <a:endParaRPr lang="en-US" sz="1100" i="1" dirty="0" smtClean="0">
                <a:latin typeface="Calibri"/>
                <a:cs typeface="Calibri"/>
              </a:endParaRPr>
            </a:p>
            <a:p>
              <a:pPr algn="ctr"/>
              <a:r>
                <a:rPr lang="en-US" sz="1100" i="1" dirty="0" err="1" smtClean="0">
                  <a:latin typeface="Calibri"/>
                  <a:cs typeface="Calibri"/>
                </a:rPr>
                <a:t>parallellization</a:t>
              </a:r>
              <a:r>
                <a:rPr lang="en-US" sz="1100" i="1" dirty="0" smtClean="0">
                  <a:latin typeface="Calibri"/>
                  <a:cs typeface="Calibri"/>
                </a:rPr>
                <a:t> over ii and </a:t>
              </a:r>
              <a:r>
                <a:rPr lang="en-US" sz="1100" i="1" dirty="0" err="1" smtClean="0">
                  <a:latin typeface="Calibri"/>
                  <a:cs typeface="Calibri"/>
                </a:rPr>
                <a:t>jj</a:t>
              </a:r>
              <a:endParaRPr lang="en-US" sz="1100" i="1" dirty="0" smtClean="0">
                <a:latin typeface="Calibri"/>
                <a:cs typeface="Calibri"/>
              </a:endParaRPr>
            </a:p>
            <a:p>
              <a:pPr algn="ctr"/>
              <a:endParaRPr lang="en-US" sz="1100" i="1" dirty="0" smtClean="0">
                <a:latin typeface="Calibri"/>
                <a:cs typeface="Calibri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57544" y="3322303"/>
              <a:ext cx="2521139" cy="742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“unit” sweep</a:t>
              </a:r>
            </a:p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parallelization over </a:t>
              </a:r>
              <a:r>
                <a:rPr lang="en-US" sz="1100" i="1" dirty="0" err="1" smtClean="0">
                  <a:latin typeface="Calibri"/>
                  <a:cs typeface="Calibri"/>
                </a:rPr>
                <a:t>i</a:t>
              </a:r>
              <a:r>
                <a:rPr lang="en-US" sz="1100" i="1" dirty="0" smtClean="0">
                  <a:latin typeface="Calibri"/>
                  <a:cs typeface="Calibri"/>
                </a:rPr>
                <a:t>, </a:t>
              </a:r>
              <a:r>
                <a:rPr lang="en-US" sz="1100" i="1" dirty="0" err="1" smtClean="0">
                  <a:latin typeface="Calibri"/>
                  <a:cs typeface="Calibri"/>
                </a:rPr>
                <a:t>j</a:t>
              </a:r>
              <a:r>
                <a:rPr lang="en-US" sz="1100" i="1" dirty="0" smtClean="0">
                  <a:latin typeface="Calibri"/>
                  <a:cs typeface="Calibri"/>
                </a:rPr>
                <a:t>, </a:t>
              </a:r>
              <a:r>
                <a:rPr lang="en-US" sz="1100" i="1" dirty="0" err="1" smtClean="0">
                  <a:latin typeface="Calibri"/>
                  <a:cs typeface="Calibri"/>
                </a:rPr>
                <a:t>k</a:t>
              </a:r>
              <a:r>
                <a:rPr lang="en-US" sz="1100" i="1" dirty="0" smtClean="0">
                  <a:latin typeface="Calibri"/>
                  <a:cs typeface="Calibri"/>
                </a:rPr>
                <a:t>  </a:t>
              </a:r>
            </a:p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no blocking</a:t>
              </a:r>
              <a:endParaRPr lang="en-US" sz="1100" i="1" dirty="0">
                <a:latin typeface="Calibri"/>
                <a:cs typeface="Calibri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631727" y="3322303"/>
              <a:ext cx="1953797" cy="742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“plane” sweep </a:t>
              </a:r>
            </a:p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parallelization over </a:t>
              </a:r>
              <a:r>
                <a:rPr lang="en-US" sz="1100" i="1" dirty="0" err="1" smtClean="0">
                  <a:latin typeface="Calibri"/>
                  <a:cs typeface="Calibri"/>
                </a:rPr>
                <a:t>k</a:t>
              </a:r>
              <a:endParaRPr lang="en-US" sz="1100" i="1" dirty="0" smtClean="0">
                <a:latin typeface="Calibri"/>
                <a:cs typeface="Calibri"/>
              </a:endParaRPr>
            </a:p>
            <a:p>
              <a:pPr algn="ctr"/>
              <a:r>
                <a:rPr lang="en-US" sz="1100" i="1" dirty="0" smtClean="0">
                  <a:latin typeface="Calibri"/>
                  <a:cs typeface="Calibri"/>
                </a:rPr>
                <a:t>no blocking</a:t>
              </a:r>
              <a:endParaRPr lang="en-US" sz="1100" i="1" dirty="0">
                <a:latin typeface="Calibri"/>
                <a:cs typeface="Calibri"/>
              </a:endParaRPr>
            </a:p>
          </p:txBody>
        </p:sp>
        <p:grpSp>
          <p:nvGrpSpPr>
            <p:cNvPr id="13" name="Group 663"/>
            <p:cNvGrpSpPr/>
            <p:nvPr/>
          </p:nvGrpSpPr>
          <p:grpSpPr>
            <a:xfrm>
              <a:off x="667961" y="332023"/>
              <a:ext cx="832596" cy="928660"/>
              <a:chOff x="461370" y="-46111"/>
              <a:chExt cx="832596" cy="928660"/>
            </a:xfrm>
          </p:grpSpPr>
          <p:cxnSp>
            <p:nvCxnSpPr>
              <p:cNvPr id="14" name="Straight Arrow Connector 13"/>
              <p:cNvCxnSpPr/>
              <p:nvPr/>
            </p:nvCxnSpPr>
            <p:spPr>
              <a:xfrm>
                <a:off x="684511" y="382353"/>
                <a:ext cx="609455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 flipV="1">
                <a:off x="684511" y="0"/>
                <a:ext cx="521208" cy="383944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 rot="5400000">
                <a:off x="434810" y="632054"/>
                <a:ext cx="499403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797358" y="350957"/>
                <a:ext cx="229387" cy="3047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00" b="1" i="1" dirty="0" err="1" smtClean="0">
                    <a:latin typeface="Calibri"/>
                    <a:cs typeface="Calibri"/>
                  </a:rPr>
                  <a:t>i</a:t>
                </a:r>
                <a:endParaRPr lang="en-US" sz="1000" b="1" dirty="0">
                  <a:latin typeface="Calibri"/>
                  <a:cs typeface="Calibri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61370" y="477234"/>
                <a:ext cx="235962" cy="3047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00" b="1" i="1" dirty="0" err="1" smtClean="0">
                    <a:latin typeface="Calibri"/>
                    <a:cs typeface="Calibri"/>
                  </a:rPr>
                  <a:t>j</a:t>
                </a:r>
                <a:endParaRPr lang="en-US" sz="1000" b="1" dirty="0">
                  <a:latin typeface="Calibri"/>
                  <a:cs typeface="Calibri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691964" y="-46111"/>
                <a:ext cx="255035" cy="3047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000" b="1" i="1" dirty="0" err="1" smtClean="0">
                    <a:latin typeface="Calibri"/>
                    <a:cs typeface="Calibri"/>
                  </a:rPr>
                  <a:t>k</a:t>
                </a:r>
                <a:endParaRPr lang="en-US" sz="1000" b="1" dirty="0">
                  <a:latin typeface="Calibri"/>
                  <a:cs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3027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2"/>
          <p:cNvGrpSpPr/>
          <p:nvPr/>
        </p:nvGrpSpPr>
        <p:grpSpPr>
          <a:xfrm>
            <a:off x="1099384" y="1391664"/>
            <a:ext cx="7181566" cy="3745714"/>
            <a:chOff x="148638" y="680249"/>
            <a:chExt cx="8132313" cy="4454392"/>
          </a:xfrm>
        </p:grpSpPr>
        <p:grpSp>
          <p:nvGrpSpPr>
            <p:cNvPr id="3" name="Group 117"/>
            <p:cNvGrpSpPr/>
            <p:nvPr/>
          </p:nvGrpSpPr>
          <p:grpSpPr>
            <a:xfrm>
              <a:off x="5191036" y="1479755"/>
              <a:ext cx="3089915" cy="2904570"/>
              <a:chOff x="4870200" y="1645831"/>
              <a:chExt cx="3481568" cy="3095910"/>
            </a:xfrm>
          </p:grpSpPr>
          <p:grpSp>
            <p:nvGrpSpPr>
              <p:cNvPr id="4" name="Group 113"/>
              <p:cNvGrpSpPr/>
              <p:nvPr/>
            </p:nvGrpSpPr>
            <p:grpSpPr>
              <a:xfrm>
                <a:off x="6966853" y="1645831"/>
                <a:ext cx="1384915" cy="1152777"/>
                <a:chOff x="715864" y="3466307"/>
                <a:chExt cx="1983161" cy="1650744"/>
              </a:xfrm>
            </p:grpSpPr>
            <p:sp>
              <p:nvSpPr>
                <p:cNvPr id="115" name="Cube 114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Cube 115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" name="Group 110"/>
              <p:cNvGrpSpPr/>
              <p:nvPr/>
            </p:nvGrpSpPr>
            <p:grpSpPr>
              <a:xfrm>
                <a:off x="6718956" y="1828066"/>
                <a:ext cx="1457805" cy="1213449"/>
                <a:chOff x="715864" y="3466307"/>
                <a:chExt cx="1983161" cy="1650744"/>
              </a:xfrm>
            </p:grpSpPr>
            <p:sp>
              <p:nvSpPr>
                <p:cNvPr id="112" name="Cube 111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Cube 112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" name="Group 107"/>
              <p:cNvGrpSpPr/>
              <p:nvPr/>
            </p:nvGrpSpPr>
            <p:grpSpPr>
              <a:xfrm>
                <a:off x="6452395" y="2008814"/>
                <a:ext cx="1534532" cy="1277315"/>
                <a:chOff x="715864" y="3466307"/>
                <a:chExt cx="1983161" cy="1650744"/>
              </a:xfrm>
            </p:grpSpPr>
            <p:sp>
              <p:nvSpPr>
                <p:cNvPr id="109" name="Cube 108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Cube 109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" name="Group 104"/>
              <p:cNvGrpSpPr/>
              <p:nvPr/>
            </p:nvGrpSpPr>
            <p:grpSpPr>
              <a:xfrm>
                <a:off x="6160761" y="2189306"/>
                <a:ext cx="1615297" cy="1344542"/>
                <a:chOff x="715864" y="3466307"/>
                <a:chExt cx="1983161" cy="1650744"/>
              </a:xfrm>
            </p:grpSpPr>
            <p:sp>
              <p:nvSpPr>
                <p:cNvPr id="106" name="Cube 105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Cube 106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" name="Group 101"/>
              <p:cNvGrpSpPr/>
              <p:nvPr/>
            </p:nvGrpSpPr>
            <p:grpSpPr>
              <a:xfrm>
                <a:off x="5846510" y="2405349"/>
                <a:ext cx="1700313" cy="1415307"/>
                <a:chOff x="715864" y="3466307"/>
                <a:chExt cx="1983161" cy="1650744"/>
              </a:xfrm>
            </p:grpSpPr>
            <p:sp>
              <p:nvSpPr>
                <p:cNvPr id="103" name="Cube 102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Cube 103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" name="Group 80"/>
              <p:cNvGrpSpPr/>
              <p:nvPr/>
            </p:nvGrpSpPr>
            <p:grpSpPr>
              <a:xfrm>
                <a:off x="5554351" y="2613794"/>
                <a:ext cx="1789803" cy="1489797"/>
                <a:chOff x="715864" y="3466307"/>
                <a:chExt cx="1983161" cy="1650744"/>
              </a:xfrm>
            </p:grpSpPr>
            <p:sp>
              <p:nvSpPr>
                <p:cNvPr id="82" name="Cube 81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Cube 82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" name="Group 77"/>
              <p:cNvGrpSpPr/>
              <p:nvPr/>
            </p:nvGrpSpPr>
            <p:grpSpPr>
              <a:xfrm>
                <a:off x="5216359" y="2856222"/>
                <a:ext cx="1884003" cy="1568207"/>
                <a:chOff x="715864" y="3466307"/>
                <a:chExt cx="1983161" cy="1650744"/>
              </a:xfrm>
            </p:grpSpPr>
            <p:sp>
              <p:nvSpPr>
                <p:cNvPr id="79" name="Cube 78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Cube 79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" name="Group 59"/>
              <p:cNvGrpSpPr/>
              <p:nvPr/>
            </p:nvGrpSpPr>
            <p:grpSpPr>
              <a:xfrm>
                <a:off x="4870200" y="3090997"/>
                <a:ext cx="1983161" cy="1650744"/>
                <a:chOff x="715864" y="3466307"/>
                <a:chExt cx="1983161" cy="1650744"/>
              </a:xfrm>
            </p:grpSpPr>
            <p:sp>
              <p:nvSpPr>
                <p:cNvPr id="61" name="Cube 60"/>
                <p:cNvSpPr/>
                <p:nvPr/>
              </p:nvSpPr>
              <p:spPr>
                <a:xfrm>
                  <a:off x="1215666" y="3806051"/>
                  <a:ext cx="1145227" cy="1083781"/>
                </a:xfrm>
                <a:prstGeom prst="cube">
                  <a:avLst>
                    <a:gd name="adj" fmla="val 10977"/>
                  </a:avLst>
                </a:prstGeom>
                <a:solidFill>
                  <a:schemeClr val="tx1">
                    <a:lumMod val="85000"/>
                    <a:lumOff val="15000"/>
                    <a:alpha val="99000"/>
                  </a:schemeClr>
                </a:solidFill>
                <a:ln w="19050">
                  <a:solidFill>
                    <a:schemeClr val="tx1"/>
                  </a:solidFill>
                  <a:prstDash val="solid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Cube 61"/>
                <p:cNvSpPr/>
                <p:nvPr/>
              </p:nvSpPr>
              <p:spPr>
                <a:xfrm>
                  <a:off x="715864" y="3466307"/>
                  <a:ext cx="1983161" cy="1650744"/>
                </a:xfrm>
                <a:prstGeom prst="cube">
                  <a:avLst>
                    <a:gd name="adj" fmla="val 9760"/>
                  </a:avLst>
                </a:prstGeom>
                <a:solidFill>
                  <a:schemeClr val="bg1">
                    <a:lumMod val="65000"/>
                    <a:alpha val="48000"/>
                  </a:schemeClr>
                </a:solidFill>
                <a:ln w="19050">
                  <a:solidFill>
                    <a:schemeClr val="tx1"/>
                  </a:solidFill>
                  <a:prstDash val="dash"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2" name="Group 127"/>
            <p:cNvGrpSpPr/>
            <p:nvPr/>
          </p:nvGrpSpPr>
          <p:grpSpPr>
            <a:xfrm>
              <a:off x="516117" y="1205838"/>
              <a:ext cx="4139923" cy="3617697"/>
              <a:chOff x="651333" y="979031"/>
              <a:chExt cx="4827654" cy="4182250"/>
            </a:xfrm>
          </p:grpSpPr>
          <p:grpSp>
            <p:nvGrpSpPr>
              <p:cNvPr id="13" name="Group 118"/>
              <p:cNvGrpSpPr/>
              <p:nvPr/>
            </p:nvGrpSpPr>
            <p:grpSpPr>
              <a:xfrm>
                <a:off x="651333" y="979031"/>
                <a:ext cx="3682866" cy="3439562"/>
                <a:chOff x="772388" y="984867"/>
                <a:chExt cx="3682866" cy="3439562"/>
              </a:xfrm>
            </p:grpSpPr>
            <p:grpSp>
              <p:nvGrpSpPr>
                <p:cNvPr id="14" name="Group 41"/>
                <p:cNvGrpSpPr/>
                <p:nvPr/>
              </p:nvGrpSpPr>
              <p:grpSpPr>
                <a:xfrm>
                  <a:off x="2619632" y="984867"/>
                  <a:ext cx="1835622" cy="1520085"/>
                  <a:chOff x="715864" y="3466307"/>
                  <a:chExt cx="2140980" cy="1772952"/>
                </a:xfrm>
              </p:grpSpPr>
              <p:sp>
                <p:nvSpPr>
                  <p:cNvPr id="44" name="Cube 43"/>
                  <p:cNvSpPr/>
                  <p:nvPr/>
                </p:nvSpPr>
                <p:spPr>
                  <a:xfrm>
                    <a:off x="1215666" y="3747750"/>
                    <a:ext cx="1319540" cy="1249294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tx1">
                      <a:lumMod val="85000"/>
                      <a:lumOff val="15000"/>
                      <a:alpha val="99000"/>
                    </a:schemeClr>
                  </a:solidFill>
                  <a:ln w="19050">
                    <a:solidFill>
                      <a:schemeClr val="tx1"/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Cube 46"/>
                  <p:cNvSpPr/>
                  <p:nvPr/>
                </p:nvSpPr>
                <p:spPr>
                  <a:xfrm>
                    <a:off x="715864" y="3466307"/>
                    <a:ext cx="2140980" cy="1772952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bg1">
                      <a:lumMod val="65000"/>
                      <a:alpha val="48000"/>
                    </a:schemeClr>
                  </a:solidFill>
                  <a:ln w="19050">
                    <a:solidFill>
                      <a:schemeClr val="tx1"/>
                    </a:solidFill>
                    <a:prstDash val="dash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" name="Group 37"/>
                <p:cNvGrpSpPr/>
                <p:nvPr/>
              </p:nvGrpSpPr>
              <p:grpSpPr>
                <a:xfrm>
                  <a:off x="1998372" y="1490908"/>
                  <a:ext cx="1932234" cy="1600089"/>
                  <a:chOff x="715864" y="3466307"/>
                  <a:chExt cx="2140980" cy="1772952"/>
                </a:xfrm>
              </p:grpSpPr>
              <p:sp>
                <p:nvSpPr>
                  <p:cNvPr id="39" name="Cube 38"/>
                  <p:cNvSpPr/>
                  <p:nvPr/>
                </p:nvSpPr>
                <p:spPr>
                  <a:xfrm>
                    <a:off x="1215666" y="3747750"/>
                    <a:ext cx="1319540" cy="1249294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tx1">
                      <a:lumMod val="85000"/>
                      <a:lumOff val="15000"/>
                      <a:alpha val="99000"/>
                    </a:schemeClr>
                  </a:solidFill>
                  <a:ln w="19050">
                    <a:solidFill>
                      <a:schemeClr val="tx1"/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" name="Cube 39"/>
                  <p:cNvSpPr/>
                  <p:nvPr/>
                </p:nvSpPr>
                <p:spPr>
                  <a:xfrm>
                    <a:off x="715864" y="3466307"/>
                    <a:ext cx="2140980" cy="1772952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bg1">
                      <a:lumMod val="65000"/>
                      <a:alpha val="48000"/>
                    </a:schemeClr>
                  </a:solidFill>
                  <a:ln w="19050">
                    <a:solidFill>
                      <a:schemeClr val="tx1"/>
                    </a:solidFill>
                    <a:prstDash val="dash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" name="Group 28"/>
                <p:cNvGrpSpPr/>
                <p:nvPr/>
              </p:nvGrpSpPr>
              <p:grpSpPr>
                <a:xfrm>
                  <a:off x="1368066" y="2083753"/>
                  <a:ext cx="2033931" cy="1684304"/>
                  <a:chOff x="715864" y="3466307"/>
                  <a:chExt cx="2140980" cy="1772952"/>
                </a:xfrm>
              </p:grpSpPr>
              <p:sp>
                <p:nvSpPr>
                  <p:cNvPr id="30" name="Cube 29"/>
                  <p:cNvSpPr/>
                  <p:nvPr/>
                </p:nvSpPr>
                <p:spPr>
                  <a:xfrm>
                    <a:off x="1215666" y="3747750"/>
                    <a:ext cx="1319540" cy="1249294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tx1">
                      <a:lumMod val="85000"/>
                      <a:lumOff val="15000"/>
                      <a:alpha val="99000"/>
                    </a:schemeClr>
                  </a:solidFill>
                  <a:ln w="19050">
                    <a:solidFill>
                      <a:schemeClr val="tx1"/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Cube 30"/>
                  <p:cNvSpPr/>
                  <p:nvPr/>
                </p:nvSpPr>
                <p:spPr>
                  <a:xfrm>
                    <a:off x="715864" y="3466307"/>
                    <a:ext cx="2140980" cy="1772952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bg1">
                      <a:lumMod val="65000"/>
                      <a:alpha val="48000"/>
                    </a:schemeClr>
                  </a:solidFill>
                  <a:ln w="19050">
                    <a:solidFill>
                      <a:schemeClr val="tx1"/>
                    </a:solidFill>
                    <a:prstDash val="dash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" name="Group 27"/>
                <p:cNvGrpSpPr/>
                <p:nvPr/>
              </p:nvGrpSpPr>
              <p:grpSpPr>
                <a:xfrm>
                  <a:off x="772388" y="2651477"/>
                  <a:ext cx="2140980" cy="1772952"/>
                  <a:chOff x="715864" y="3466307"/>
                  <a:chExt cx="2140980" cy="1772952"/>
                </a:xfrm>
              </p:grpSpPr>
              <p:sp>
                <p:nvSpPr>
                  <p:cNvPr id="43" name="Cube 42"/>
                  <p:cNvSpPr/>
                  <p:nvPr/>
                </p:nvSpPr>
                <p:spPr>
                  <a:xfrm>
                    <a:off x="1215666" y="3747750"/>
                    <a:ext cx="1319540" cy="1249294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tx1">
                      <a:lumMod val="85000"/>
                      <a:lumOff val="15000"/>
                      <a:alpha val="99000"/>
                    </a:schemeClr>
                  </a:solidFill>
                  <a:ln w="19050">
                    <a:solidFill>
                      <a:schemeClr val="tx1"/>
                    </a:solidFill>
                    <a:prstDash val="solid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" name="Cube 15"/>
                  <p:cNvSpPr/>
                  <p:nvPr/>
                </p:nvSpPr>
                <p:spPr>
                  <a:xfrm>
                    <a:off x="715864" y="3466307"/>
                    <a:ext cx="2140980" cy="1772952"/>
                  </a:xfrm>
                  <a:prstGeom prst="cube">
                    <a:avLst>
                      <a:gd name="adj" fmla="val 24179"/>
                    </a:avLst>
                  </a:prstGeom>
                  <a:solidFill>
                    <a:schemeClr val="bg1">
                      <a:lumMod val="65000"/>
                      <a:alpha val="48000"/>
                    </a:schemeClr>
                  </a:solidFill>
                  <a:ln w="19050">
                    <a:solidFill>
                      <a:schemeClr val="tx1"/>
                    </a:solidFill>
                    <a:prstDash val="dash"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57" name="Curved Connector 56"/>
                <p:cNvCxnSpPr>
                  <a:stCxn id="43" idx="1"/>
                  <a:endCxn id="43" idx="0"/>
                </p:cNvCxnSpPr>
                <p:nvPr/>
              </p:nvCxnSpPr>
              <p:spPr>
                <a:xfrm rot="5400000" flipH="1" flipV="1">
                  <a:off x="1780927" y="2932921"/>
                  <a:ext cx="302067" cy="302066"/>
                </a:xfrm>
                <a:prstGeom prst="curvedConnector3">
                  <a:avLst>
                    <a:gd name="adj1" fmla="val 175679"/>
                  </a:avLst>
                </a:prstGeom>
                <a:ln>
                  <a:solidFill>
                    <a:schemeClr val="tx1"/>
                  </a:solidFill>
                  <a:prstDash val="sysDash"/>
                  <a:headEnd type="oval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urved Connector 58"/>
                <p:cNvCxnSpPr>
                  <a:stCxn id="43" idx="4"/>
                  <a:endCxn id="43" idx="5"/>
                </p:cNvCxnSpPr>
                <p:nvPr/>
              </p:nvCxnSpPr>
              <p:spPr>
                <a:xfrm flipV="1">
                  <a:off x="2289663" y="3406534"/>
                  <a:ext cx="302067" cy="302066"/>
                </a:xfrm>
                <a:prstGeom prst="curvedConnector3">
                  <a:avLst>
                    <a:gd name="adj1" fmla="val 175679"/>
                  </a:avLst>
                </a:prstGeom>
                <a:ln>
                  <a:solidFill>
                    <a:schemeClr val="tx1"/>
                  </a:solidFill>
                  <a:prstDash val="sysDash"/>
                  <a:headEnd type="oval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3" name="Straight Arrow Connector 122"/>
              <p:cNvCxnSpPr>
                <a:endCxn id="16" idx="4"/>
              </p:cNvCxnSpPr>
              <p:nvPr/>
            </p:nvCxnSpPr>
            <p:spPr>
              <a:xfrm rot="10800000">
                <a:off x="2380555" y="3746459"/>
                <a:ext cx="1138721" cy="907074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Arrow Connector 124"/>
              <p:cNvCxnSpPr/>
              <p:nvPr/>
            </p:nvCxnSpPr>
            <p:spPr>
              <a:xfrm rot="10800000">
                <a:off x="1721824" y="2884076"/>
                <a:ext cx="1797455" cy="1769458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TextBox 126"/>
              <p:cNvSpPr txBox="1"/>
              <p:nvPr/>
            </p:nvSpPr>
            <p:spPr>
              <a:xfrm>
                <a:off x="3471375" y="4145784"/>
                <a:ext cx="2007612" cy="10154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alibri"/>
                    <a:cs typeface="Calibri"/>
                  </a:rPr>
                  <a:t>reuse over time, multiple sweeps over working set</a:t>
                </a:r>
                <a:endParaRPr lang="en-US" sz="1400" dirty="0">
                  <a:latin typeface="Calibri"/>
                  <a:cs typeface="Calibri"/>
                </a:endParaRPr>
              </a:p>
            </p:txBody>
          </p:sp>
        </p:grpSp>
        <p:sp>
          <p:nvSpPr>
            <p:cNvPr id="129" name="Right Arrow 128"/>
            <p:cNvSpPr/>
            <p:nvPr/>
          </p:nvSpPr>
          <p:spPr>
            <a:xfrm>
              <a:off x="3748858" y="2681915"/>
              <a:ext cx="907183" cy="658513"/>
            </a:xfrm>
            <a:prstGeom prst="rightArrow">
              <a:avLst>
                <a:gd name="adj1" fmla="val 39982"/>
                <a:gd name="adj2" fmla="val 47495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3748858" y="758631"/>
              <a:ext cx="3157390" cy="6954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i="1" dirty="0" smtClean="0">
                  <a:latin typeface="Calibri"/>
                  <a:cs typeface="Calibri"/>
                </a:rPr>
                <a:t>Reduced granularity</a:t>
              </a:r>
            </a:p>
            <a:p>
              <a:pPr algn="ctr"/>
              <a:r>
                <a:rPr lang="en-US" sz="1600" b="1" i="1" dirty="0" smtClean="0">
                  <a:latin typeface="Calibri"/>
                  <a:cs typeface="Calibri"/>
                </a:rPr>
                <a:t>Improved intra-core locality</a:t>
              </a:r>
              <a:endParaRPr lang="en-US" sz="1600" b="1" i="1" dirty="0">
                <a:latin typeface="Calibri"/>
                <a:cs typeface="Calibri"/>
              </a:endParaRPr>
            </a:p>
          </p:txBody>
        </p:sp>
        <p:sp>
          <p:nvSpPr>
            <p:cNvPr id="134" name="Left Brace 133"/>
            <p:cNvSpPr/>
            <p:nvPr/>
          </p:nvSpPr>
          <p:spPr>
            <a:xfrm rot="2535584">
              <a:off x="936653" y="1892255"/>
              <a:ext cx="212067" cy="697418"/>
            </a:xfrm>
            <a:prstGeom prst="leftBrace">
              <a:avLst>
                <a:gd name="adj1" fmla="val 29158"/>
                <a:gd name="adj2" fmla="val 50843"/>
              </a:avLst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148638" y="1445827"/>
              <a:ext cx="1169108" cy="622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alibri"/>
                  <a:cs typeface="Calibri"/>
                </a:rPr>
                <a:t>thread </a:t>
              </a:r>
            </a:p>
            <a:p>
              <a:r>
                <a:rPr lang="en-US" sz="1400" dirty="0" smtClean="0">
                  <a:latin typeface="Calibri"/>
                  <a:cs typeface="Calibri"/>
                </a:rPr>
                <a:t>granularity</a:t>
              </a:r>
              <a:endParaRPr lang="en-US" sz="1400" dirty="0">
                <a:latin typeface="Calibri"/>
                <a:cs typeface="Calibri"/>
              </a:endParaRPr>
            </a:p>
          </p:txBody>
        </p:sp>
        <p:cxnSp>
          <p:nvCxnSpPr>
            <p:cNvPr id="137" name="Straight Arrow Connector 136"/>
            <p:cNvCxnSpPr/>
            <p:nvPr/>
          </p:nvCxnSpPr>
          <p:spPr>
            <a:xfrm rot="10800000">
              <a:off x="6437831" y="3884110"/>
              <a:ext cx="732489" cy="62832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TextBox 138"/>
            <p:cNvSpPr txBox="1"/>
            <p:nvPr/>
          </p:nvSpPr>
          <p:spPr>
            <a:xfrm>
              <a:off x="6511473" y="4512429"/>
              <a:ext cx="1700248" cy="622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/>
                  <a:cs typeface="Calibri"/>
                </a:rPr>
                <a:t>smaller working set per thread</a:t>
              </a:r>
              <a:endParaRPr lang="en-US" sz="1400" dirty="0">
                <a:latin typeface="Calibri"/>
                <a:cs typeface="Calibri"/>
              </a:endParaRPr>
            </a:p>
          </p:txBody>
        </p:sp>
        <p:cxnSp>
          <p:nvCxnSpPr>
            <p:cNvPr id="140" name="Straight Arrow Connector 139"/>
            <p:cNvCxnSpPr/>
            <p:nvPr/>
          </p:nvCxnSpPr>
          <p:spPr>
            <a:xfrm rot="16200000" flipV="1">
              <a:off x="6541045" y="3895585"/>
              <a:ext cx="726815" cy="50687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45"/>
            <p:cNvGrpSpPr/>
            <p:nvPr/>
          </p:nvGrpSpPr>
          <p:grpSpPr>
            <a:xfrm>
              <a:off x="1336424" y="680249"/>
              <a:ext cx="827533" cy="992678"/>
              <a:chOff x="914695" y="235368"/>
              <a:chExt cx="827533" cy="992678"/>
            </a:xfrm>
          </p:grpSpPr>
          <p:cxnSp>
            <p:nvCxnSpPr>
              <p:cNvPr id="147" name="Straight Arrow Connector 146"/>
              <p:cNvCxnSpPr/>
              <p:nvPr/>
            </p:nvCxnSpPr>
            <p:spPr>
              <a:xfrm>
                <a:off x="1132773" y="617722"/>
                <a:ext cx="609455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Arrow Connector 147"/>
              <p:cNvCxnSpPr/>
              <p:nvPr/>
            </p:nvCxnSpPr>
            <p:spPr>
              <a:xfrm flipV="1">
                <a:off x="1132773" y="235368"/>
                <a:ext cx="521208" cy="383944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Arrow Connector 148"/>
              <p:cNvCxnSpPr/>
              <p:nvPr/>
            </p:nvCxnSpPr>
            <p:spPr>
              <a:xfrm rot="5400000">
                <a:off x="883071" y="867423"/>
                <a:ext cx="499403" cy="1588"/>
              </a:xfrm>
              <a:prstGeom prst="straightConnector1">
                <a:avLst/>
              </a:prstGeom>
              <a:ln w="9525">
                <a:solidFill>
                  <a:schemeClr val="tx1"/>
                </a:solidFill>
                <a:tailEnd type="triangl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0" name="Rectangle 149"/>
              <p:cNvSpPr/>
              <p:nvPr/>
            </p:nvSpPr>
            <p:spPr>
              <a:xfrm>
                <a:off x="1272320" y="586325"/>
                <a:ext cx="229387" cy="5490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b="1" i="1" dirty="0" err="1" smtClean="0">
                    <a:latin typeface="Optima"/>
                    <a:cs typeface="Optima"/>
                  </a:rPr>
                  <a:t>i</a:t>
                </a:r>
                <a:endParaRPr lang="en-US" sz="1200" b="1" dirty="0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914695" y="679035"/>
                <a:ext cx="235962" cy="5490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b="1" i="1" dirty="0" err="1" smtClean="0">
                    <a:latin typeface="Optima"/>
                    <a:cs typeface="Optima"/>
                  </a:rPr>
                  <a:t>j</a:t>
                </a:r>
                <a:endParaRPr lang="en-US" sz="1200" b="1" dirty="0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1131979" y="235368"/>
                <a:ext cx="255035" cy="5490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b="1" i="1" dirty="0" err="1" smtClean="0">
                    <a:latin typeface="Optima"/>
                    <a:cs typeface="Optima"/>
                  </a:rPr>
                  <a:t>k</a:t>
                </a:r>
                <a:endParaRPr lang="en-US" sz="1200" b="1" dirty="0"/>
              </a:p>
            </p:txBody>
          </p:sp>
        </p:grpSp>
      </p:grpSp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Locality and Thread Granularity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94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Locality With Tiling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51055" y="1265695"/>
            <a:ext cx="4846320" cy="2554545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sz="2000" b="1" dirty="0" err="1" smtClean="0">
                <a:latin typeface="Courier New"/>
                <a:cs typeface="Courier New"/>
              </a:rPr>
              <a:t>thread_construct</a:t>
            </a:r>
            <a:r>
              <a:rPr lang="en-US" sz="2000" b="1" dirty="0" smtClean="0">
                <a:latin typeface="Courier New"/>
                <a:cs typeface="Courier New"/>
              </a:rPr>
              <a:t>()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latin typeface="Courier New"/>
                <a:cs typeface="Courier New"/>
              </a:rPr>
              <a:t>...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 // repeated access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for j </a:t>
            </a:r>
            <a:r>
              <a:rPr lang="en-US" sz="2000" b="1" dirty="0">
                <a:latin typeface="Courier New"/>
                <a:cs typeface="Courier New"/>
              </a:rPr>
              <a:t>= 1, M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</a:t>
            </a:r>
            <a:r>
              <a:rPr lang="en-US" sz="2000" b="1" dirty="0" smtClean="0">
                <a:latin typeface="Courier New"/>
                <a:cs typeface="Courier New"/>
              </a:rPr>
              <a:t>... a[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][j] ... 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... b[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][j] ...</a:t>
            </a:r>
          </a:p>
          <a:p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8697" y="4117527"/>
            <a:ext cx="4844399" cy="2560320"/>
          </a:xfrm>
          <a:prstGeom prst="rect">
            <a:avLst/>
          </a:prstGeom>
          <a:solidFill>
            <a:srgbClr val="FFF7CE"/>
          </a:solidFill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for j </a:t>
            </a:r>
            <a:r>
              <a:rPr lang="en-US" sz="2000" b="1" dirty="0">
                <a:solidFill>
                  <a:srgbClr val="FF0000"/>
                </a:solidFill>
                <a:latin typeface="Courier New"/>
                <a:cs typeface="Courier New"/>
              </a:rPr>
              <a:t>= 1, M, T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/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/ parallel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region</a:t>
            </a:r>
            <a:endParaRPr lang="en-US" sz="2000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</a:t>
            </a:r>
            <a:r>
              <a:rPr lang="en-US" sz="2000" b="1" dirty="0" err="1" smtClean="0">
                <a:latin typeface="Courier New"/>
                <a:cs typeface="Courier New"/>
              </a:rPr>
              <a:t>thread_construct</a:t>
            </a:r>
            <a:r>
              <a:rPr lang="en-US" sz="2000" b="1" dirty="0" smtClean="0">
                <a:latin typeface="Courier New"/>
                <a:cs typeface="Courier New"/>
              </a:rPr>
              <a:t>()                              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   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 ...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// repeated access</a:t>
            </a:r>
          </a:p>
          <a:p>
            <a:r>
              <a:rPr lang="en-US" sz="2000" b="1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     for </a:t>
            </a:r>
            <a:r>
              <a:rPr lang="en-US" sz="20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jj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urier New"/>
                <a:cs typeface="Courier New"/>
              </a:rPr>
              <a:t>= 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j, j </a:t>
            </a:r>
            <a:r>
              <a:rPr lang="en-US" sz="2000" b="1" dirty="0">
                <a:solidFill>
                  <a:srgbClr val="FF0000"/>
                </a:solidFill>
                <a:latin typeface="Courier New"/>
                <a:cs typeface="Courier New"/>
              </a:rPr>
              <a:t>+ T - 1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... </a:t>
            </a:r>
            <a:r>
              <a:rPr lang="en-US" sz="2000" b="1" dirty="0" smtClean="0">
                <a:latin typeface="Courier New"/>
                <a:cs typeface="Courier New"/>
              </a:rPr>
              <a:t>a[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</a:t>
            </a:r>
            <a:r>
              <a:rPr lang="en-US" sz="2000" b="1" dirty="0" err="1" smtClean="0">
                <a:latin typeface="Courier New"/>
                <a:cs typeface="Courier New"/>
              </a:rPr>
              <a:t>jj</a:t>
            </a:r>
            <a:r>
              <a:rPr lang="en-US" sz="2000" b="1" dirty="0" smtClean="0">
                <a:latin typeface="Courier New"/>
                <a:cs typeface="Courier New"/>
              </a:rPr>
              <a:t>] </a:t>
            </a:r>
            <a:r>
              <a:rPr lang="en-US" sz="2000" b="1" dirty="0">
                <a:latin typeface="Courier New"/>
                <a:cs typeface="Courier New"/>
              </a:rPr>
              <a:t>...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</a:t>
            </a:r>
            <a:r>
              <a:rPr lang="en-US" sz="2000" b="1" dirty="0" smtClean="0">
                <a:latin typeface="Courier New"/>
                <a:cs typeface="Courier New"/>
              </a:rPr>
              <a:t>    .</a:t>
            </a:r>
            <a:r>
              <a:rPr lang="en-US" sz="2000" b="1" dirty="0">
                <a:latin typeface="Courier New"/>
                <a:cs typeface="Courier New"/>
              </a:rPr>
              <a:t>.. </a:t>
            </a:r>
            <a:r>
              <a:rPr lang="en-US" sz="2000" b="1" dirty="0" smtClean="0">
                <a:latin typeface="Courier New"/>
                <a:cs typeface="Courier New"/>
              </a:rPr>
              <a:t>b[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</a:t>
            </a:r>
            <a:r>
              <a:rPr lang="en-US" sz="2000" b="1" dirty="0" err="1" smtClean="0">
                <a:latin typeface="Courier New"/>
                <a:cs typeface="Courier New"/>
              </a:rPr>
              <a:t>jj</a:t>
            </a:r>
            <a:r>
              <a:rPr lang="en-US" sz="2000" b="1" dirty="0" smtClean="0">
                <a:latin typeface="Courier New"/>
                <a:cs typeface="Courier New"/>
              </a:rPr>
              <a:t>] ...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Bent Arrow 6"/>
          <p:cNvSpPr/>
          <p:nvPr/>
        </p:nvSpPr>
        <p:spPr bwMode="auto">
          <a:xfrm rot="5400000">
            <a:off x="5578248" y="2450975"/>
            <a:ext cx="1401083" cy="1578640"/>
          </a:xfrm>
          <a:prstGeom prst="ben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2766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Locality With Tiling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51055" y="1265695"/>
            <a:ext cx="4846320" cy="2554545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for 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 = 1, N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</a:t>
            </a:r>
            <a:r>
              <a:rPr lang="en-US" sz="2000" b="1" dirty="0" smtClean="0">
                <a:latin typeface="Courier New"/>
                <a:cs typeface="Courier New"/>
              </a:rPr>
              <a:t>...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 // repeated access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for j </a:t>
            </a:r>
            <a:r>
              <a:rPr lang="en-US" sz="2000" b="1" dirty="0">
                <a:latin typeface="Courier New"/>
                <a:cs typeface="Courier New"/>
              </a:rPr>
              <a:t>= 1, M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</a:t>
            </a:r>
            <a:r>
              <a:rPr lang="en-US" sz="2000" b="1" dirty="0" smtClean="0">
                <a:latin typeface="Courier New"/>
                <a:cs typeface="Courier New"/>
              </a:rPr>
              <a:t>... a[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][j] ... 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... b[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][j] ...</a:t>
            </a:r>
          </a:p>
          <a:p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8697" y="4117527"/>
            <a:ext cx="4844399" cy="2554545"/>
          </a:xfrm>
          <a:prstGeom prst="rect">
            <a:avLst/>
          </a:prstGeom>
          <a:solidFill>
            <a:srgbClr val="FFF7CE"/>
          </a:solidFill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for j </a:t>
            </a:r>
            <a:r>
              <a:rPr lang="en-US" sz="2000" b="1" dirty="0">
                <a:latin typeface="Courier New"/>
                <a:cs typeface="Courier New"/>
              </a:rPr>
              <a:t>= 1, M, T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/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/ parallel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region</a:t>
            </a:r>
            <a:endParaRPr lang="en-US" sz="2000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for 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 = 1, N                               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   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 ...</a:t>
            </a:r>
          </a:p>
          <a:p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     // repeated access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for </a:t>
            </a:r>
            <a:r>
              <a:rPr lang="en-US" sz="2000" b="1" dirty="0" err="1" smtClean="0">
                <a:latin typeface="Courier New"/>
                <a:cs typeface="Courier New"/>
              </a:rPr>
              <a:t>jj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smtClean="0">
                <a:latin typeface="Courier New"/>
                <a:cs typeface="Courier New"/>
              </a:rPr>
              <a:t>j, j </a:t>
            </a:r>
            <a:r>
              <a:rPr lang="en-US" sz="2000" b="1" dirty="0">
                <a:latin typeface="Courier New"/>
                <a:cs typeface="Courier New"/>
              </a:rPr>
              <a:t>+ T - 1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... </a:t>
            </a:r>
            <a:r>
              <a:rPr lang="en-US" sz="2000" b="1" dirty="0" smtClean="0">
                <a:latin typeface="Courier New"/>
                <a:cs typeface="Courier New"/>
              </a:rPr>
              <a:t>a[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</a:t>
            </a:r>
            <a:r>
              <a:rPr lang="en-US" sz="2000" b="1" dirty="0" err="1" smtClean="0">
                <a:latin typeface="Courier New"/>
                <a:cs typeface="Courier New"/>
              </a:rPr>
              <a:t>jj</a:t>
            </a:r>
            <a:r>
              <a:rPr lang="en-US" sz="2000" b="1" dirty="0" smtClean="0">
                <a:latin typeface="Courier New"/>
                <a:cs typeface="Courier New"/>
              </a:rPr>
              <a:t>] </a:t>
            </a:r>
            <a:r>
              <a:rPr lang="en-US" sz="2000" b="1" dirty="0">
                <a:latin typeface="Courier New"/>
                <a:cs typeface="Courier New"/>
              </a:rPr>
              <a:t>...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</a:t>
            </a:r>
            <a:r>
              <a:rPr lang="en-US" sz="2000" b="1" dirty="0" smtClean="0">
                <a:latin typeface="Courier New"/>
                <a:cs typeface="Courier New"/>
              </a:rPr>
              <a:t>    .</a:t>
            </a:r>
            <a:r>
              <a:rPr lang="en-US" sz="2000" b="1" dirty="0">
                <a:latin typeface="Courier New"/>
                <a:cs typeface="Courier New"/>
              </a:rPr>
              <a:t>.. </a:t>
            </a:r>
            <a:r>
              <a:rPr lang="en-US" sz="2000" b="1" dirty="0" smtClean="0">
                <a:latin typeface="Courier New"/>
                <a:cs typeface="Courier New"/>
              </a:rPr>
              <a:t>b[</a:t>
            </a:r>
            <a:r>
              <a:rPr lang="en-US" sz="2000" b="1" dirty="0" err="1" smtClean="0">
                <a:latin typeface="Courier New"/>
                <a:cs typeface="Courier New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][</a:t>
            </a:r>
            <a:r>
              <a:rPr lang="en-US" sz="2000" b="1" dirty="0" err="1" smtClean="0">
                <a:latin typeface="Courier New"/>
                <a:cs typeface="Courier New"/>
              </a:rPr>
              <a:t>jj</a:t>
            </a:r>
            <a:r>
              <a:rPr lang="en-US" sz="2000" b="1" dirty="0" smtClean="0">
                <a:latin typeface="Courier New"/>
                <a:cs typeface="Courier New"/>
              </a:rPr>
              <a:t>] ...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Bent Arrow 6"/>
          <p:cNvSpPr/>
          <p:nvPr/>
        </p:nvSpPr>
        <p:spPr bwMode="auto">
          <a:xfrm rot="5400000">
            <a:off x="5578248" y="2450975"/>
            <a:ext cx="1401083" cy="1578640"/>
          </a:xfrm>
          <a:prstGeom prst="ben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839802"/>
            <a:ext cx="84413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demo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081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 with Distribution</a:t>
            </a:r>
            <a:endParaRPr lang="en-US" dirty="0"/>
          </a:p>
        </p:txBody>
      </p:sp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337843" y="2129200"/>
            <a:ext cx="3403738" cy="2585323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for j 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a(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b(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...</a:t>
            </a:r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4916784" y="1282617"/>
            <a:ext cx="3567602" cy="5078314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...</a:t>
            </a:r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for j 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a(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...</a:t>
            </a:r>
          </a:p>
          <a:p>
            <a:endParaRPr lang="en-US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for j 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	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..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87" y="5300876"/>
            <a:ext cx="276676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Calibri"/>
                <a:cs typeface="Calibri"/>
              </a:rPr>
              <a:t>r</a:t>
            </a:r>
            <a:r>
              <a:rPr lang="en-US" dirty="0" smtClean="0">
                <a:solidFill>
                  <a:schemeClr val="tx2"/>
                </a:solidFill>
                <a:latin typeface="Calibri"/>
                <a:cs typeface="Calibri"/>
              </a:rPr>
              <a:t>educes threads granularity</a:t>
            </a:r>
            <a:endParaRPr lang="en-US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946" y="5806933"/>
            <a:ext cx="27690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Calibri"/>
                <a:cs typeface="Calibri"/>
              </a:rPr>
              <a:t>i</a:t>
            </a:r>
            <a:r>
              <a:rPr lang="en-US" dirty="0" smtClean="0">
                <a:solidFill>
                  <a:schemeClr val="tx2"/>
                </a:solidFill>
                <a:latin typeface="Calibri"/>
                <a:cs typeface="Calibri"/>
              </a:rPr>
              <a:t>mproves intro-core locality</a:t>
            </a:r>
            <a:endParaRPr lang="en-US" dirty="0">
              <a:solidFill>
                <a:schemeClr val="tx2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0897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" grpId="0" animBg="1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Locality with Fusion</a:t>
            </a:r>
            <a:endParaRPr lang="en-US" dirty="0"/>
          </a:p>
        </p:txBody>
      </p:sp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5130890" y="2388636"/>
            <a:ext cx="3403738" cy="2585323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for j 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a(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b(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...</a:t>
            </a:r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547055" y="1391853"/>
            <a:ext cx="3567602" cy="5078314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...</a:t>
            </a:r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for j 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...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	    a(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...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for j 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	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b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..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33070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Combined Tiling and Fusion</a:t>
            </a:r>
            <a:endParaRPr lang="en-US" dirty="0"/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5334000" y="25146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4529412" y="2819400"/>
            <a:ext cx="4309788" cy="2246769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for 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= 1, M, T</a:t>
            </a: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// parallel </a:t>
            </a:r>
            <a:r>
              <a:rPr lang="en-US" sz="2000" b="1" dirty="0" smtClean="0">
                <a:solidFill>
                  <a:srgbClr val="008000"/>
                </a:solidFill>
                <a:latin typeface="Courier New"/>
                <a:cs typeface="Courier New"/>
              </a:rPr>
              <a:t>region</a:t>
            </a:r>
            <a:endParaRPr lang="en-US" sz="2000" b="1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() 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for ii =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+ T - 1</a:t>
            </a:r>
          </a:p>
          <a:p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= a(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ii,j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endParaRPr lang="en-US" sz="20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b(</a:t>
            </a:r>
            <a:r>
              <a:rPr lang="en-US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ii,j</a:t>
            </a:r>
            <a:r>
              <a:rPr lang="en-US" sz="2000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2000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5715000" y="2057400"/>
            <a:ext cx="76358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8600" y="1246286"/>
            <a:ext cx="3567602" cy="5078314"/>
          </a:xfrm>
          <a:prstGeom prst="rect">
            <a:avLst/>
          </a:prstGeom>
          <a:solidFill>
            <a:srgbClr val="FFF7CE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for j 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a(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...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// parallel region</a:t>
            </a:r>
          </a:p>
          <a:p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thread_construct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for j = 1, N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for 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= 1, M 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   ...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	      b(</a:t>
            </a:r>
            <a:r>
              <a:rPr lang="en-US" b="1" dirty="0" err="1">
                <a:solidFill>
                  <a:srgbClr val="000000"/>
                </a:solidFill>
                <a:latin typeface="Courier New"/>
                <a:cs typeface="Courier New"/>
              </a:rPr>
              <a:t>i,j</a:t>
            </a:r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solidFill>
                  <a:srgbClr val="000000"/>
                </a:solidFill>
                <a:latin typeface="Courier New"/>
                <a:cs typeface="Courier New"/>
              </a:rPr>
              <a:t>         ...</a:t>
            </a:r>
          </a:p>
          <a:p>
            <a:endParaRPr lang="en-US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729598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Pipelined Parallelism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Pipelined parallelism can be used to parallelize applications that exhibit producer-consumer behavior</a:t>
            </a:r>
          </a:p>
          <a:p>
            <a:endParaRPr lang="en-US" sz="2400" dirty="0"/>
          </a:p>
          <a:p>
            <a:r>
              <a:rPr lang="en-US" sz="2400" dirty="0" smtClean="0"/>
              <a:t>Gained importance </a:t>
            </a:r>
            <a:r>
              <a:rPr lang="en-US" sz="2400" dirty="0"/>
              <a:t>because of the low synchronization cost between cores on CMPs</a:t>
            </a:r>
          </a:p>
          <a:p>
            <a:pPr lvl="1"/>
            <a:r>
              <a:rPr lang="en-US" sz="2000" dirty="0"/>
              <a:t>Being used to parallelize programs that were previously considered sequential</a:t>
            </a:r>
          </a:p>
          <a:p>
            <a:endParaRPr lang="en-US" sz="2400" dirty="0" smtClean="0"/>
          </a:p>
          <a:p>
            <a:r>
              <a:rPr lang="en-US" sz="2400" dirty="0" smtClean="0"/>
              <a:t>Arises in many different contexts</a:t>
            </a:r>
          </a:p>
          <a:p>
            <a:pPr lvl="1"/>
            <a:r>
              <a:rPr lang="en-US" sz="2000" dirty="0" smtClean="0"/>
              <a:t>Optimization problems</a:t>
            </a:r>
          </a:p>
          <a:p>
            <a:pPr lvl="1"/>
            <a:r>
              <a:rPr lang="en-US" sz="2000" dirty="0" smtClean="0"/>
              <a:t>Image processing</a:t>
            </a:r>
          </a:p>
          <a:p>
            <a:pPr lvl="1"/>
            <a:r>
              <a:rPr lang="en-US" sz="2000" dirty="0" smtClean="0"/>
              <a:t>Compression </a:t>
            </a:r>
          </a:p>
          <a:p>
            <a:pPr lvl="1"/>
            <a:r>
              <a:rPr lang="en-US" sz="2000" dirty="0" smtClean="0"/>
              <a:t>PDE solvers 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3212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20" y="1219200"/>
            <a:ext cx="8229600" cy="5105400"/>
          </a:xfrm>
        </p:spPr>
        <p:txBody>
          <a:bodyPr/>
          <a:lstStyle/>
          <a:p>
            <a:r>
              <a:rPr lang="en-US" sz="2000" dirty="0" smtClean="0"/>
              <a:t>Sequential Speedup</a:t>
            </a:r>
          </a:p>
          <a:p>
            <a:pPr algn="ctr">
              <a:buNone/>
            </a:pPr>
            <a:r>
              <a:rPr lang="en-US" sz="2000" b="1" dirty="0" err="1" smtClean="0">
                <a:solidFill>
                  <a:srgbClr val="1822CD"/>
                </a:solidFill>
                <a:latin typeface="Calibri"/>
                <a:cs typeface="Calibri"/>
              </a:rPr>
              <a:t>S</a:t>
            </a:r>
            <a:r>
              <a:rPr lang="en-US" sz="2000" b="1" baseline="-25000" dirty="0" err="1" smtClean="0">
                <a:solidFill>
                  <a:srgbClr val="1822CD"/>
                </a:solidFill>
                <a:latin typeface="Calibri"/>
                <a:cs typeface="Calibri"/>
              </a:rPr>
              <a:t>seq</a:t>
            </a: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 = </a:t>
            </a:r>
            <a:r>
              <a:rPr lang="en-US" sz="2000" b="1" dirty="0" err="1" smtClean="0">
                <a:solidFill>
                  <a:srgbClr val="1822CD"/>
                </a:solidFill>
                <a:latin typeface="Calibri"/>
                <a:cs typeface="Calibri"/>
              </a:rPr>
              <a:t>Exec</a:t>
            </a:r>
            <a:r>
              <a:rPr lang="en-US" sz="2000" b="1" baseline="-25000" dirty="0" err="1" smtClean="0">
                <a:solidFill>
                  <a:srgbClr val="1822CD"/>
                </a:solidFill>
                <a:latin typeface="Calibri"/>
                <a:cs typeface="Calibri"/>
              </a:rPr>
              <a:t>orig</a:t>
            </a:r>
            <a:r>
              <a:rPr lang="en-US" sz="2000" b="1" dirty="0" err="1" smtClean="0">
                <a:solidFill>
                  <a:srgbClr val="1822CD"/>
                </a:solidFill>
                <a:latin typeface="Calibri"/>
                <a:cs typeface="Calibri"/>
              </a:rPr>
              <a:t>/Exec</a:t>
            </a:r>
            <a:r>
              <a:rPr lang="en-US" sz="2000" b="1" baseline="-25000" dirty="0" err="1" smtClean="0">
                <a:solidFill>
                  <a:srgbClr val="1822CD"/>
                </a:solidFill>
                <a:latin typeface="Calibri"/>
                <a:cs typeface="Calibri"/>
              </a:rPr>
              <a:t>new</a:t>
            </a:r>
            <a: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  <a:t/>
            </a:r>
            <a:b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</a:br>
            <a:endParaRPr lang="en-US" sz="2000" b="1" dirty="0" smtClean="0">
              <a:solidFill>
                <a:srgbClr val="1822CD"/>
              </a:solidFill>
              <a:latin typeface="Calibri"/>
              <a:cs typeface="Calibri"/>
            </a:endParaRPr>
          </a:p>
          <a:p>
            <a:r>
              <a:rPr lang="en-US" sz="2000" dirty="0" smtClean="0"/>
              <a:t>Parallel Speedup </a:t>
            </a:r>
          </a:p>
          <a:p>
            <a:pPr algn="ctr">
              <a:buNone/>
            </a:pPr>
            <a:r>
              <a:rPr lang="en-US" sz="2000" b="1" dirty="0" smtClean="0">
                <a:solidFill>
                  <a:srgbClr val="1822CD"/>
                </a:solidFill>
              </a:rPr>
              <a:t>       </a:t>
            </a: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S</a:t>
            </a:r>
            <a: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  <a:t>par</a:t>
            </a: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 =   </a:t>
            </a:r>
            <a:r>
              <a:rPr lang="en-US" sz="2000" b="1" dirty="0" err="1" smtClean="0">
                <a:solidFill>
                  <a:srgbClr val="1822CD"/>
                </a:solidFill>
                <a:latin typeface="Calibri"/>
                <a:cs typeface="Calibri"/>
              </a:rPr>
              <a:t>Exec</a:t>
            </a:r>
            <a:r>
              <a:rPr lang="en-US" sz="2000" b="1" baseline="-25000" dirty="0" err="1" smtClean="0">
                <a:solidFill>
                  <a:srgbClr val="1822CD"/>
                </a:solidFill>
                <a:latin typeface="Calibri"/>
                <a:cs typeface="Calibri"/>
              </a:rPr>
              <a:t>seq</a:t>
            </a:r>
            <a:r>
              <a:rPr lang="en-US" sz="2000" b="1" dirty="0" err="1" smtClean="0">
                <a:solidFill>
                  <a:srgbClr val="1822CD"/>
                </a:solidFill>
                <a:latin typeface="Calibri"/>
                <a:cs typeface="Calibri"/>
              </a:rPr>
              <a:t>/Exec</a:t>
            </a:r>
            <a:r>
              <a:rPr lang="en-US" sz="2000" b="1" baseline="-25000" dirty="0" err="1" smtClean="0">
                <a:solidFill>
                  <a:srgbClr val="1822CD"/>
                </a:solidFill>
                <a:latin typeface="Calibri"/>
                <a:cs typeface="Calibri"/>
              </a:rPr>
              <a:t>par</a:t>
            </a:r>
            <a:endParaRPr lang="en-US" sz="2000" b="1" dirty="0" smtClean="0">
              <a:solidFill>
                <a:srgbClr val="1822CD"/>
              </a:solidFill>
              <a:latin typeface="Calibri"/>
              <a:cs typeface="Calibri"/>
            </a:endParaRPr>
          </a:p>
          <a:p>
            <a:pPr algn="ctr">
              <a:buNone/>
            </a:pP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       S</a:t>
            </a:r>
            <a: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  <a:t>par</a:t>
            </a: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 =  Exec</a:t>
            </a:r>
            <a: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  <a:t>1</a:t>
            </a: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/Exec</a:t>
            </a:r>
            <a: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  <a:t>N</a:t>
            </a:r>
            <a:endParaRPr lang="en-US" sz="2000" b="1" dirty="0" smtClean="0">
              <a:solidFill>
                <a:srgbClr val="1822CD"/>
              </a:solidFill>
              <a:latin typeface="Calibri"/>
              <a:cs typeface="Calibri"/>
            </a:endParaRPr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Linear Speedup </a:t>
            </a:r>
            <a:endParaRPr lang="en-US" sz="2000" dirty="0" smtClean="0">
              <a:latin typeface="Calibri"/>
              <a:cs typeface="Calibri"/>
            </a:endParaRPr>
          </a:p>
          <a:p>
            <a:pPr algn="ctr">
              <a:buNone/>
            </a:pP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S</a:t>
            </a:r>
            <a: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  <a:t>par </a:t>
            </a: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= N</a:t>
            </a:r>
          </a:p>
          <a:p>
            <a:endParaRPr lang="en-US" sz="2000" dirty="0" smtClean="0"/>
          </a:p>
          <a:p>
            <a:r>
              <a:rPr lang="en-US" sz="2000" dirty="0" smtClean="0"/>
              <a:t>Super Linear Speedup</a:t>
            </a:r>
          </a:p>
          <a:p>
            <a:pPr algn="ctr">
              <a:buNone/>
            </a:pP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S</a:t>
            </a:r>
            <a:r>
              <a:rPr lang="en-US" sz="2000" b="1" baseline="-25000" dirty="0" smtClean="0">
                <a:solidFill>
                  <a:srgbClr val="1822CD"/>
                </a:solidFill>
                <a:latin typeface="Calibri"/>
                <a:cs typeface="Calibri"/>
              </a:rPr>
              <a:t>par </a:t>
            </a:r>
            <a:r>
              <a:rPr lang="en-US" sz="2000" b="1" dirty="0" smtClean="0">
                <a:solidFill>
                  <a:srgbClr val="1822CD"/>
                </a:solidFill>
                <a:latin typeface="Calibri"/>
                <a:cs typeface="Calibri"/>
              </a:rPr>
              <a:t>&gt; N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79118"/>
            <a:ext cx="8610600" cy="762000"/>
          </a:xfrm>
        </p:spPr>
        <p:txBody>
          <a:bodyPr/>
          <a:lstStyle/>
          <a:p>
            <a:r>
              <a:rPr lang="en-US" dirty="0" smtClean="0"/>
              <a:t>Pipelined Parallelism</a:t>
            </a:r>
            <a:endParaRPr lang="en-US" dirty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604460" y="2309749"/>
            <a:ext cx="6248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604460" y="3224149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671260" y="3224149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738060" y="3224149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4804860" y="3224149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5871660" y="3224149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671260" y="3681349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3738060" y="3681349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4804860" y="3681349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5871660" y="3681349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6938460" y="3681349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 flipV="1">
            <a:off x="2633160" y="2919349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V="1">
            <a:off x="3712660" y="2919349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 flipV="1">
            <a:off x="4779460" y="2919349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 flipV="1">
            <a:off x="5833560" y="2919349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5" name="Oval 21"/>
          <p:cNvSpPr>
            <a:spLocks noChangeArrowheads="1"/>
          </p:cNvSpPr>
          <p:nvPr/>
        </p:nvSpPr>
        <p:spPr bwMode="auto">
          <a:xfrm>
            <a:off x="5947860" y="1406462"/>
            <a:ext cx="762000" cy="533400"/>
          </a:xfrm>
          <a:prstGeom prst="ellipse">
            <a:avLst/>
          </a:prstGeom>
          <a:solidFill>
            <a:srgbClr val="CCFF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6129454" y="145819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167" name="Oval 23"/>
          <p:cNvSpPr>
            <a:spLocks noChangeArrowheads="1"/>
          </p:cNvSpPr>
          <p:nvPr/>
        </p:nvSpPr>
        <p:spPr bwMode="auto">
          <a:xfrm>
            <a:off x="2366460" y="1395349"/>
            <a:ext cx="762000" cy="5334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2572795" y="1466437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V="1">
            <a:off x="4957260" y="1776349"/>
            <a:ext cx="990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6172" name="AutoShape 28"/>
          <p:cNvCxnSpPr>
            <a:cxnSpLocks noChangeShapeType="1"/>
            <a:stCxn id="6167" idx="5"/>
          </p:cNvCxnSpPr>
          <p:nvPr/>
        </p:nvCxnSpPr>
        <p:spPr bwMode="auto">
          <a:xfrm>
            <a:off x="3017335" y="1850962"/>
            <a:ext cx="1101725" cy="450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</p:spPr>
      </p:cxn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705935" y="2233549"/>
            <a:ext cx="898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>
                <a:latin typeface="Lucida Grande" pitchFamily="-107" charset="0"/>
              </a:rPr>
              <a:t>Shared </a:t>
            </a:r>
          </a:p>
          <a:p>
            <a:pPr algn="ctr"/>
            <a:r>
              <a:rPr lang="en-US" sz="1400">
                <a:latin typeface="Lucida Grande" pitchFamily="-107" charset="0"/>
              </a:rPr>
              <a:t>Data Set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842460" y="3224149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842460" y="3770249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 flipV="1">
            <a:off x="6913060" y="2919349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0" name="AutoShape 36"/>
          <p:cNvSpPr>
            <a:spLocks/>
          </p:cNvSpPr>
          <p:nvPr/>
        </p:nvSpPr>
        <p:spPr bwMode="auto">
          <a:xfrm rot="5400000">
            <a:off x="3047498" y="4013137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1" name="Rectangle 37"/>
          <p:cNvSpPr>
            <a:spLocks noChangeArrowheads="1"/>
          </p:cNvSpPr>
          <p:nvPr/>
        </p:nvSpPr>
        <p:spPr bwMode="auto">
          <a:xfrm>
            <a:off x="2007685" y="4595749"/>
            <a:ext cx="22796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Lucida Grande" pitchFamily="-107" charset="0"/>
              </a:rPr>
              <a:t>Synchronization window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91377" y="5516163"/>
            <a:ext cx="3768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1822CD"/>
                </a:solidFill>
                <a:latin typeface="Optima"/>
                <a:cs typeface="Optima"/>
              </a:rPr>
              <a:t>Any streaming application : </a:t>
            </a:r>
            <a:r>
              <a:rPr lang="en-US" b="1" i="1" dirty="0" err="1" smtClean="0">
                <a:solidFill>
                  <a:srgbClr val="1822CD"/>
                </a:solidFill>
                <a:latin typeface="Optima"/>
                <a:cs typeface="Optima"/>
              </a:rPr>
              <a:t>Netflix</a:t>
            </a:r>
            <a:endParaRPr lang="en-US" b="1" i="1" dirty="0" smtClean="0">
              <a:solidFill>
                <a:srgbClr val="1822CD"/>
              </a:solidFill>
              <a:latin typeface="Optima"/>
              <a:cs typeface="Optima"/>
            </a:endParaRPr>
          </a:p>
          <a:p>
            <a:endParaRPr lang="en-US" b="1" i="1" dirty="0">
              <a:solidFill>
                <a:srgbClr val="1822CD"/>
              </a:solidFill>
              <a:latin typeface="Optima"/>
              <a:cs typeface="Optim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6150" grpId="0" animBg="1"/>
      <p:bldP spid="6152" grpId="0" animBg="1"/>
      <p:bldP spid="6154" grpId="0" animBg="1"/>
      <p:bldP spid="6156" grpId="0" animBg="1"/>
      <p:bldP spid="6151" grpId="0" animBg="1"/>
      <p:bldP spid="6153" grpId="0" animBg="1"/>
      <p:bldP spid="6155" grpId="0" animBg="1"/>
      <p:bldP spid="6157" grpId="0" animBg="1"/>
      <p:bldP spid="6159" grpId="0" animBg="1"/>
      <p:bldP spid="6161" grpId="0" animBg="1"/>
      <p:bldP spid="6162" grpId="0" animBg="1"/>
      <p:bldP spid="6163" grpId="0" animBg="1"/>
      <p:bldP spid="6164" grpId="0" animBg="1"/>
      <p:bldP spid="6175" grpId="0"/>
      <p:bldP spid="6176" grpId="0"/>
      <p:bldP spid="6177" grpId="0" animBg="1"/>
      <p:bldP spid="6180" grpId="0" animBg="1"/>
      <p:bldP spid="6181" grpId="0"/>
      <p:bldP spid="3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Ideal Synchronization Window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567380" y="2281936"/>
            <a:ext cx="6248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567380" y="3196336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2634180" y="3196336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634180" y="3653536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700980" y="3196336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3700980" y="3653536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4767780" y="3196336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4767780" y="3653536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834580" y="3196336"/>
            <a:ext cx="9906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5834580" y="3653536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6901380" y="3653536"/>
            <a:ext cx="9906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 flipV="1">
            <a:off x="2596080" y="2891536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V="1">
            <a:off x="3675580" y="2891536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 flipV="1">
            <a:off x="4742380" y="2891536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 flipV="1">
            <a:off x="5796480" y="2891536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4" name="Oval 18"/>
          <p:cNvSpPr>
            <a:spLocks noChangeArrowheads="1"/>
          </p:cNvSpPr>
          <p:nvPr/>
        </p:nvSpPr>
        <p:spPr bwMode="auto">
          <a:xfrm>
            <a:off x="5910780" y="1367536"/>
            <a:ext cx="762000" cy="5334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5" name="Rectangle 19"/>
          <p:cNvSpPr>
            <a:spLocks noChangeArrowheads="1"/>
          </p:cNvSpPr>
          <p:nvPr/>
        </p:nvSpPr>
        <p:spPr bwMode="auto">
          <a:xfrm>
            <a:off x="6075880" y="1405636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34836" name="Oval 20"/>
          <p:cNvSpPr>
            <a:spLocks noChangeArrowheads="1"/>
          </p:cNvSpPr>
          <p:nvPr/>
        </p:nvSpPr>
        <p:spPr bwMode="auto">
          <a:xfrm>
            <a:off x="2329380" y="1367536"/>
            <a:ext cx="762000" cy="533400"/>
          </a:xfrm>
          <a:prstGeom prst="ellips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2494480" y="1405636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34838" name="Line 22"/>
          <p:cNvSpPr>
            <a:spLocks noChangeShapeType="1"/>
          </p:cNvSpPr>
          <p:nvPr/>
        </p:nvSpPr>
        <p:spPr bwMode="auto">
          <a:xfrm flipV="1">
            <a:off x="4920180" y="1748536"/>
            <a:ext cx="99060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4839" name="AutoShape 23"/>
          <p:cNvCxnSpPr>
            <a:cxnSpLocks noChangeShapeType="1"/>
            <a:stCxn id="34836" idx="5"/>
          </p:cNvCxnSpPr>
          <p:nvPr/>
        </p:nvCxnSpPr>
        <p:spPr bwMode="auto">
          <a:xfrm>
            <a:off x="2980255" y="1831086"/>
            <a:ext cx="1101725" cy="45085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</p:spPr>
      </p:cxn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668855" y="2205736"/>
            <a:ext cx="898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>
                <a:latin typeface="Lucida Grande" pitchFamily="-107" charset="0"/>
              </a:rPr>
              <a:t>Shared </a:t>
            </a:r>
          </a:p>
          <a:p>
            <a:pPr algn="ctr"/>
            <a:r>
              <a:rPr lang="en-US" sz="1400">
                <a:latin typeface="Lucida Grande" pitchFamily="-107" charset="0"/>
              </a:rPr>
              <a:t>Data Set</a:t>
            </a:r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805380" y="3196336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805380" y="3742436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34843" name="Line 27"/>
          <p:cNvSpPr>
            <a:spLocks noChangeShapeType="1"/>
          </p:cNvSpPr>
          <p:nvPr/>
        </p:nvSpPr>
        <p:spPr bwMode="auto">
          <a:xfrm flipV="1">
            <a:off x="6875980" y="2891536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49" name="AutoShape 33"/>
          <p:cNvSpPr>
            <a:spLocks noChangeArrowheads="1"/>
          </p:cNvSpPr>
          <p:nvPr/>
        </p:nvSpPr>
        <p:spPr bwMode="auto">
          <a:xfrm rot="2700000">
            <a:off x="3333473" y="3411443"/>
            <a:ext cx="811213" cy="381000"/>
          </a:xfrm>
          <a:prstGeom prst="rightArrow">
            <a:avLst>
              <a:gd name="adj1" fmla="val 50000"/>
              <a:gd name="adj2" fmla="val 887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0" name="AutoShape 34"/>
          <p:cNvSpPr>
            <a:spLocks noChangeArrowheads="1"/>
          </p:cNvSpPr>
          <p:nvPr/>
        </p:nvSpPr>
        <p:spPr bwMode="auto">
          <a:xfrm>
            <a:off x="3723205" y="2739136"/>
            <a:ext cx="990600" cy="1828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1" name="AutoShape 35"/>
          <p:cNvSpPr>
            <a:spLocks noChangeArrowheads="1"/>
          </p:cNvSpPr>
          <p:nvPr/>
        </p:nvSpPr>
        <p:spPr bwMode="auto">
          <a:xfrm rot="2700000">
            <a:off x="2190473" y="3411443"/>
            <a:ext cx="811213" cy="381000"/>
          </a:xfrm>
          <a:prstGeom prst="rightArrow">
            <a:avLst>
              <a:gd name="adj1" fmla="val 50000"/>
              <a:gd name="adj2" fmla="val 887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852" name="AutoShape 36"/>
          <p:cNvSpPr>
            <a:spLocks noChangeArrowheads="1"/>
          </p:cNvSpPr>
          <p:nvPr/>
        </p:nvSpPr>
        <p:spPr bwMode="auto">
          <a:xfrm rot="2700000">
            <a:off x="4476473" y="3411443"/>
            <a:ext cx="811213" cy="381000"/>
          </a:xfrm>
          <a:prstGeom prst="rightArrow">
            <a:avLst>
              <a:gd name="adj1" fmla="val 50000"/>
              <a:gd name="adj2" fmla="val 8871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096535" y="5781608"/>
            <a:ext cx="3031599" cy="461665"/>
          </a:xfrm>
          <a:prstGeom prst="rect">
            <a:avLst/>
          </a:prstGeom>
          <a:solidFill>
            <a:srgbClr val="B3D1F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1822CD"/>
                </a:solidFill>
                <a:latin typeface="Calibri"/>
                <a:cs typeface="Calibri"/>
              </a:rPr>
              <a:t>i</a:t>
            </a:r>
            <a:r>
              <a:rPr lang="en-US" sz="2400" dirty="0" smtClean="0">
                <a:solidFill>
                  <a:srgbClr val="1822CD"/>
                </a:solidFill>
                <a:latin typeface="Calibri"/>
                <a:cs typeface="Calibri"/>
              </a:rPr>
              <a:t>nter-core data locality</a:t>
            </a:r>
            <a:endParaRPr lang="en-US" sz="2400" dirty="0">
              <a:solidFill>
                <a:srgbClr val="1822CD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9" grpId="0" animBg="1"/>
      <p:bldP spid="34850" grpId="0" animBg="1"/>
      <p:bldP spid="34851" grpId="0" animBg="1"/>
      <p:bldP spid="3485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Synchronization Window Bounds 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1447800" y="1524000"/>
            <a:ext cx="7696200" cy="838200"/>
            <a:chOff x="240" y="960"/>
            <a:chExt cx="5520" cy="528"/>
          </a:xfrm>
        </p:grpSpPr>
        <p:sp>
          <p:nvSpPr>
            <p:cNvPr id="32799" name="Rectangle 31"/>
            <p:cNvSpPr>
              <a:spLocks noChangeArrowheads="1"/>
            </p:cNvSpPr>
            <p:nvPr/>
          </p:nvSpPr>
          <p:spPr bwMode="auto">
            <a:xfrm>
              <a:off x="240" y="960"/>
              <a:ext cx="3504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0" name="Rectangle 32"/>
            <p:cNvSpPr>
              <a:spLocks noChangeArrowheads="1"/>
            </p:cNvSpPr>
            <p:nvPr/>
          </p:nvSpPr>
          <p:spPr bwMode="auto">
            <a:xfrm>
              <a:off x="3792" y="960"/>
              <a:ext cx="384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1" name="Rectangle 33"/>
            <p:cNvSpPr>
              <a:spLocks noChangeArrowheads="1"/>
            </p:cNvSpPr>
            <p:nvPr/>
          </p:nvSpPr>
          <p:spPr bwMode="auto">
            <a:xfrm>
              <a:off x="3792" y="1248"/>
              <a:ext cx="196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1447800" y="2895600"/>
            <a:ext cx="7391400" cy="838200"/>
            <a:chOff x="240" y="1824"/>
            <a:chExt cx="5328" cy="528"/>
          </a:xfrm>
        </p:grpSpPr>
        <p:sp>
          <p:nvSpPr>
            <p:cNvPr id="32803" name="Rectangle 35"/>
            <p:cNvSpPr>
              <a:spLocks noChangeArrowheads="1"/>
            </p:cNvSpPr>
            <p:nvPr/>
          </p:nvSpPr>
          <p:spPr bwMode="auto">
            <a:xfrm>
              <a:off x="240" y="1824"/>
              <a:ext cx="1776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4" name="Rectangle 36"/>
            <p:cNvSpPr>
              <a:spLocks noChangeArrowheads="1"/>
            </p:cNvSpPr>
            <p:nvPr/>
          </p:nvSpPr>
          <p:spPr bwMode="auto">
            <a:xfrm>
              <a:off x="2064" y="1824"/>
              <a:ext cx="172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6" name="Rectangle 38"/>
            <p:cNvSpPr>
              <a:spLocks noChangeArrowheads="1"/>
            </p:cNvSpPr>
            <p:nvPr/>
          </p:nvSpPr>
          <p:spPr bwMode="auto">
            <a:xfrm>
              <a:off x="2064" y="2112"/>
              <a:ext cx="172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7" name="Rectangle 39"/>
            <p:cNvSpPr>
              <a:spLocks noChangeArrowheads="1"/>
            </p:cNvSpPr>
            <p:nvPr/>
          </p:nvSpPr>
          <p:spPr bwMode="auto">
            <a:xfrm>
              <a:off x="3840" y="2112"/>
              <a:ext cx="172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809" name="Rectangle 41"/>
          <p:cNvSpPr>
            <a:spLocks noChangeArrowheads="1"/>
          </p:cNvSpPr>
          <p:nvPr/>
        </p:nvSpPr>
        <p:spPr bwMode="auto">
          <a:xfrm>
            <a:off x="304800" y="1600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Lucida Grande" pitchFamily="-107" charset="0"/>
              </a:rPr>
              <a:t>Bad</a:t>
            </a:r>
          </a:p>
        </p:txBody>
      </p:sp>
      <p:sp>
        <p:nvSpPr>
          <p:cNvPr id="32811" name="Rectangle 43"/>
          <p:cNvSpPr>
            <a:spLocks noChangeArrowheads="1"/>
          </p:cNvSpPr>
          <p:nvPr/>
        </p:nvSpPr>
        <p:spPr bwMode="auto">
          <a:xfrm>
            <a:off x="157163" y="2819400"/>
            <a:ext cx="8937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Lucida Grande" pitchFamily="-107" charset="0"/>
              </a:rPr>
              <a:t>Not as</a:t>
            </a:r>
          </a:p>
          <a:p>
            <a:pPr algn="ctr"/>
            <a:r>
              <a:rPr lang="en-US" sz="1800">
                <a:latin typeface="Lucida Grande" pitchFamily="-107" charset="0"/>
              </a:rPr>
              <a:t>bad</a:t>
            </a:r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V="1">
            <a:off x="2465388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V="1">
            <a:off x="3544888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V="1">
            <a:off x="4611688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V="1">
            <a:off x="5665788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 flipV="1">
            <a:off x="6745288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1436688" y="4648200"/>
            <a:ext cx="990600" cy="381000"/>
            <a:chOff x="816" y="2928"/>
            <a:chExt cx="624" cy="240"/>
          </a:xfrm>
        </p:grpSpPr>
        <p:sp>
          <p:nvSpPr>
            <p:cNvPr id="32772" name="Rectangle 4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3" name="Rectangle 45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2503488" y="4648200"/>
            <a:ext cx="990600" cy="381000"/>
            <a:chOff x="816" y="2928"/>
            <a:chExt cx="624" cy="240"/>
          </a:xfrm>
        </p:grpSpPr>
        <p:sp>
          <p:nvSpPr>
            <p:cNvPr id="32816" name="Rectangle 48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17" name="Rectangle 49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5703888" y="4648200"/>
            <a:ext cx="990600" cy="381000"/>
            <a:chOff x="816" y="2928"/>
            <a:chExt cx="624" cy="240"/>
          </a:xfrm>
        </p:grpSpPr>
        <p:sp>
          <p:nvSpPr>
            <p:cNvPr id="32819" name="Rectangle 51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20" name="Rectangle 52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4637088" y="4648200"/>
            <a:ext cx="990600" cy="381000"/>
            <a:chOff x="816" y="2928"/>
            <a:chExt cx="624" cy="240"/>
          </a:xfrm>
        </p:grpSpPr>
        <p:sp>
          <p:nvSpPr>
            <p:cNvPr id="32822" name="Rectangle 54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23" name="Rectangle 55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3570288" y="4648200"/>
            <a:ext cx="990600" cy="381000"/>
            <a:chOff x="816" y="2928"/>
            <a:chExt cx="624" cy="240"/>
          </a:xfrm>
        </p:grpSpPr>
        <p:sp>
          <p:nvSpPr>
            <p:cNvPr id="32825" name="Rectangle 57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26" name="Rectangle 58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2503488" y="5181600"/>
            <a:ext cx="990600" cy="381000"/>
            <a:chOff x="816" y="2928"/>
            <a:chExt cx="624" cy="240"/>
          </a:xfrm>
        </p:grpSpPr>
        <p:sp>
          <p:nvSpPr>
            <p:cNvPr id="32828" name="Rectangle 60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29" name="Rectangle 61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65"/>
          <p:cNvGrpSpPr>
            <a:grpSpLocks/>
          </p:cNvGrpSpPr>
          <p:nvPr/>
        </p:nvGrpSpPr>
        <p:grpSpPr bwMode="auto">
          <a:xfrm>
            <a:off x="3570288" y="5181600"/>
            <a:ext cx="990600" cy="381000"/>
            <a:chOff x="816" y="2928"/>
            <a:chExt cx="624" cy="240"/>
          </a:xfrm>
        </p:grpSpPr>
        <p:sp>
          <p:nvSpPr>
            <p:cNvPr id="32834" name="Rectangle 66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35" name="Rectangle 67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68"/>
          <p:cNvGrpSpPr>
            <a:grpSpLocks/>
          </p:cNvGrpSpPr>
          <p:nvPr/>
        </p:nvGrpSpPr>
        <p:grpSpPr bwMode="auto">
          <a:xfrm>
            <a:off x="4637088" y="5181600"/>
            <a:ext cx="990600" cy="381000"/>
            <a:chOff x="816" y="2928"/>
            <a:chExt cx="624" cy="240"/>
          </a:xfrm>
        </p:grpSpPr>
        <p:sp>
          <p:nvSpPr>
            <p:cNvPr id="32837" name="Rectangle 69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38" name="Rectangle 70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71"/>
          <p:cNvGrpSpPr>
            <a:grpSpLocks/>
          </p:cNvGrpSpPr>
          <p:nvPr/>
        </p:nvGrpSpPr>
        <p:grpSpPr bwMode="auto">
          <a:xfrm>
            <a:off x="5703888" y="5181600"/>
            <a:ext cx="990600" cy="381000"/>
            <a:chOff x="816" y="2928"/>
            <a:chExt cx="624" cy="240"/>
          </a:xfrm>
        </p:grpSpPr>
        <p:sp>
          <p:nvSpPr>
            <p:cNvPr id="32840" name="Rectangle 72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41" name="Rectangle 73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74"/>
          <p:cNvGrpSpPr>
            <a:grpSpLocks/>
          </p:cNvGrpSpPr>
          <p:nvPr/>
        </p:nvGrpSpPr>
        <p:grpSpPr bwMode="auto">
          <a:xfrm>
            <a:off x="6781800" y="5181600"/>
            <a:ext cx="990600" cy="381000"/>
            <a:chOff x="816" y="2928"/>
            <a:chExt cx="624" cy="240"/>
          </a:xfrm>
        </p:grpSpPr>
        <p:sp>
          <p:nvSpPr>
            <p:cNvPr id="32843" name="Rectangle 75"/>
            <p:cNvSpPr>
              <a:spLocks noChangeArrowheads="1"/>
            </p:cNvSpPr>
            <p:nvPr/>
          </p:nvSpPr>
          <p:spPr bwMode="auto">
            <a:xfrm>
              <a:off x="1152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44" name="Rectangle 76"/>
            <p:cNvSpPr>
              <a:spLocks noChangeArrowheads="1"/>
            </p:cNvSpPr>
            <p:nvPr/>
          </p:nvSpPr>
          <p:spPr bwMode="auto">
            <a:xfrm>
              <a:off x="816" y="2928"/>
              <a:ext cx="288" cy="2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2845" name="Line 77"/>
          <p:cNvSpPr>
            <a:spLocks noChangeShapeType="1"/>
          </p:cNvSpPr>
          <p:nvPr/>
        </p:nvSpPr>
        <p:spPr bwMode="auto">
          <a:xfrm flipV="1">
            <a:off x="5138738" y="4364038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46" name="Line 78"/>
          <p:cNvSpPr>
            <a:spLocks noChangeShapeType="1"/>
          </p:cNvSpPr>
          <p:nvPr/>
        </p:nvSpPr>
        <p:spPr bwMode="auto">
          <a:xfrm flipV="1">
            <a:off x="4070350" y="4354513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47" name="Line 79"/>
          <p:cNvSpPr>
            <a:spLocks noChangeShapeType="1"/>
          </p:cNvSpPr>
          <p:nvPr/>
        </p:nvSpPr>
        <p:spPr bwMode="auto">
          <a:xfrm flipV="1">
            <a:off x="3003550" y="4352925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48" name="Line 80"/>
          <p:cNvSpPr>
            <a:spLocks noChangeShapeType="1"/>
          </p:cNvSpPr>
          <p:nvPr/>
        </p:nvSpPr>
        <p:spPr bwMode="auto">
          <a:xfrm flipV="1">
            <a:off x="1936750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49" name="Line 81"/>
          <p:cNvSpPr>
            <a:spLocks noChangeShapeType="1"/>
          </p:cNvSpPr>
          <p:nvPr/>
        </p:nvSpPr>
        <p:spPr bwMode="auto">
          <a:xfrm flipV="1">
            <a:off x="6205538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0" name="Line 82"/>
          <p:cNvSpPr>
            <a:spLocks noChangeShapeType="1"/>
          </p:cNvSpPr>
          <p:nvPr/>
        </p:nvSpPr>
        <p:spPr bwMode="auto">
          <a:xfrm flipV="1">
            <a:off x="7281863" y="43434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2" name="Rectangle 84"/>
          <p:cNvSpPr>
            <a:spLocks noChangeArrowheads="1"/>
          </p:cNvSpPr>
          <p:nvPr/>
        </p:nvSpPr>
        <p:spPr bwMode="auto">
          <a:xfrm>
            <a:off x="6792913" y="4648200"/>
            <a:ext cx="4572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3" name="Rectangle 85"/>
          <p:cNvSpPr>
            <a:spLocks noChangeArrowheads="1"/>
          </p:cNvSpPr>
          <p:nvPr/>
        </p:nvSpPr>
        <p:spPr bwMode="auto">
          <a:xfrm>
            <a:off x="1970088" y="5181600"/>
            <a:ext cx="457200" cy="381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5" name="Rectangle 87"/>
          <p:cNvSpPr>
            <a:spLocks noChangeArrowheads="1"/>
          </p:cNvSpPr>
          <p:nvPr/>
        </p:nvSpPr>
        <p:spPr bwMode="auto">
          <a:xfrm>
            <a:off x="152400" y="4891088"/>
            <a:ext cx="931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Lucida Grande" pitchFamily="-107" charset="0"/>
              </a:rPr>
              <a:t>Better?</a:t>
            </a:r>
          </a:p>
        </p:txBody>
      </p:sp>
      <p:sp>
        <p:nvSpPr>
          <p:cNvPr id="32856" name="Line 88"/>
          <p:cNvSpPr>
            <a:spLocks noChangeShapeType="1"/>
          </p:cNvSpPr>
          <p:nvPr/>
        </p:nvSpPr>
        <p:spPr bwMode="auto">
          <a:xfrm flipV="1">
            <a:off x="3940175" y="2590800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7" name="Line 89"/>
          <p:cNvSpPr>
            <a:spLocks noChangeShapeType="1"/>
          </p:cNvSpPr>
          <p:nvPr/>
        </p:nvSpPr>
        <p:spPr bwMode="auto">
          <a:xfrm flipV="1">
            <a:off x="6410325" y="2568575"/>
            <a:ext cx="0" cy="1447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8" name="Line 90"/>
          <p:cNvSpPr>
            <a:spLocks noChangeShapeType="1"/>
          </p:cNvSpPr>
          <p:nvPr/>
        </p:nvSpPr>
        <p:spPr bwMode="auto">
          <a:xfrm flipV="1">
            <a:off x="6369050" y="1219200"/>
            <a:ext cx="0" cy="12620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Affinity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Binding a thread to a particular core </a:t>
            </a:r>
          </a:p>
          <a:p>
            <a:endParaRPr lang="en-US" dirty="0"/>
          </a:p>
          <a:p>
            <a:r>
              <a:rPr lang="en-US" dirty="0" smtClean="0"/>
              <a:t>Soft affinity </a:t>
            </a:r>
          </a:p>
          <a:p>
            <a:pPr lvl="1"/>
            <a:r>
              <a:rPr lang="en-US" dirty="0" smtClean="0"/>
              <a:t>Affinity suggested by programmer/software; may or may not be honored by OS</a:t>
            </a:r>
          </a:p>
          <a:p>
            <a:r>
              <a:rPr lang="en-US" dirty="0" smtClean="0"/>
              <a:t>Hard affinity</a:t>
            </a:r>
          </a:p>
          <a:p>
            <a:pPr lvl="1"/>
            <a:r>
              <a:rPr lang="en-US" dirty="0" smtClean="0"/>
              <a:t>affinity suggested by system software/runtime system; honored by 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13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Affinity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Temporal Locality</a:t>
            </a:r>
          </a:p>
          <a:p>
            <a:pPr lvl="1"/>
            <a:r>
              <a:rPr lang="en-US" dirty="0" smtClean="0"/>
              <a:t>A thread running on the same core throughout it’s lifetime will be able to exploit the cache </a:t>
            </a:r>
          </a:p>
          <a:p>
            <a:pPr lvl="1"/>
            <a:endParaRPr lang="en-US" dirty="0"/>
          </a:p>
          <a:p>
            <a:r>
              <a:rPr lang="en-US" dirty="0" smtClean="0"/>
              <a:t>Resource usage</a:t>
            </a:r>
          </a:p>
          <a:p>
            <a:pPr lvl="1"/>
            <a:r>
              <a:rPr lang="en-US" dirty="0" smtClean="0"/>
              <a:t>Shared caches</a:t>
            </a:r>
          </a:p>
          <a:p>
            <a:pPr lvl="1"/>
            <a:r>
              <a:rPr lang="en-US" dirty="0" smtClean="0"/>
              <a:t>TLBs</a:t>
            </a:r>
          </a:p>
          <a:p>
            <a:pPr lvl="1"/>
            <a:r>
              <a:rPr lang="en-US" dirty="0" err="1" smtClean="0"/>
              <a:t>Prefetch</a:t>
            </a:r>
            <a:r>
              <a:rPr lang="en-US" dirty="0" smtClean="0"/>
              <a:t> units </a:t>
            </a:r>
          </a:p>
          <a:p>
            <a:pPr lvl="1"/>
            <a:r>
              <a:rPr lang="en-US" dirty="0" smtClean="0"/>
              <a:t>…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827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Affinity and Resource Usage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Key idea</a:t>
            </a:r>
          </a:p>
          <a:p>
            <a:pPr lvl="1"/>
            <a:r>
              <a:rPr lang="en-US" dirty="0" smtClean="0"/>
              <a:t>If thread </a:t>
            </a:r>
            <a:r>
              <a:rPr lang="en-US" dirty="0" err="1" smtClean="0"/>
              <a:t>i</a:t>
            </a:r>
            <a:r>
              <a:rPr lang="en-US" dirty="0" smtClean="0"/>
              <a:t> and j have favorable resource usage then bind them to the same “cohort”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If thread </a:t>
            </a:r>
            <a:r>
              <a:rPr lang="en-US" dirty="0" err="1" smtClean="0"/>
              <a:t>i</a:t>
            </a:r>
            <a:r>
              <a:rPr lang="en-US" dirty="0" smtClean="0"/>
              <a:t> and j have unfavorable resource usage then bind them to different “cohorts”</a:t>
            </a:r>
          </a:p>
          <a:p>
            <a:pPr lvl="1"/>
            <a:endParaRPr lang="en-US" dirty="0"/>
          </a:p>
          <a:p>
            <a:r>
              <a:rPr lang="en-US" dirty="0" smtClean="0"/>
              <a:t>A cohort is a group of cores that share resources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70952" y="6139934"/>
            <a:ext cx="84413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demo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268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Balancing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291" y="1699083"/>
            <a:ext cx="6469933" cy="3018232"/>
          </a:xfrm>
          <a:prstGeom prst="rect">
            <a:avLst/>
          </a:prstGeom>
        </p:spPr>
      </p:pic>
      <p:cxnSp>
        <p:nvCxnSpPr>
          <p:cNvPr id="7" name="Curved Connector 6"/>
          <p:cNvCxnSpPr>
            <a:endCxn id="5" idx="1"/>
          </p:cNvCxnSpPr>
          <p:nvPr/>
        </p:nvCxnSpPr>
        <p:spPr bwMode="auto">
          <a:xfrm rot="5400000" flipH="1" flipV="1">
            <a:off x="-63694" y="3745600"/>
            <a:ext cx="1922386" cy="847584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/>
            <a:tailEnd type="oval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89448" y="5130585"/>
            <a:ext cx="2093767" cy="369332"/>
          </a:xfrm>
          <a:prstGeom prst="rect">
            <a:avLst/>
          </a:prstGeom>
          <a:solidFill>
            <a:srgbClr val="B3D1F0"/>
          </a:solidFill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1822CD"/>
                </a:solidFill>
                <a:latin typeface="Calibri"/>
                <a:cs typeface="Calibri"/>
              </a:rPr>
              <a:t>This one dominates!</a:t>
            </a:r>
            <a:endParaRPr lang="en-US" dirty="0">
              <a:solidFill>
                <a:srgbClr val="1822CD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Affinity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GNU </a:t>
            </a:r>
            <a:r>
              <a:rPr lang="en-US" dirty="0"/>
              <a:t>+ OpenMP </a:t>
            </a:r>
          </a:p>
          <a:p>
            <a:pPr lvl="1"/>
            <a:r>
              <a:rPr lang="en-US" dirty="0"/>
              <a:t>Environment variable </a:t>
            </a:r>
            <a:r>
              <a:rPr lang="en-US" dirty="0" smtClean="0"/>
              <a:t>GOMP_CPU_AFFINITY</a:t>
            </a:r>
          </a:p>
          <a:p>
            <a:r>
              <a:rPr lang="en-US" dirty="0" smtClean="0"/>
              <a:t>Pthreads</a:t>
            </a:r>
          </a:p>
          <a:p>
            <a:pPr lvl="1"/>
            <a:r>
              <a:rPr lang="en-US" dirty="0" err="1" smtClean="0">
                <a:latin typeface="Calibri"/>
                <a:cs typeface="Calibri"/>
              </a:rPr>
              <a:t>pthread_setaffinity_np</a:t>
            </a:r>
            <a:r>
              <a:rPr lang="en-US" dirty="0" smtClean="0">
                <a:latin typeface="Calibri"/>
                <a:cs typeface="Calibri"/>
              </a:rPr>
              <a:t>() </a:t>
            </a:r>
          </a:p>
          <a:p>
            <a:endParaRPr lang="en-US" dirty="0" smtClean="0"/>
          </a:p>
          <a:p>
            <a:r>
              <a:rPr lang="en-US" dirty="0" smtClean="0"/>
              <a:t>Linux API</a:t>
            </a:r>
          </a:p>
          <a:p>
            <a:pPr lvl="1"/>
            <a:r>
              <a:rPr lang="en-US" dirty="0" err="1" smtClean="0">
                <a:latin typeface="Calibri"/>
                <a:cs typeface="Calibri"/>
              </a:rPr>
              <a:t>sched_setaffinity</a:t>
            </a:r>
            <a:r>
              <a:rPr lang="en-US" dirty="0" smtClean="0">
                <a:latin typeface="Calibri"/>
                <a:cs typeface="Calibri"/>
              </a:rPr>
              <a:t>()</a:t>
            </a:r>
            <a:endParaRPr lang="en-US" dirty="0">
              <a:latin typeface="Calibri"/>
              <a:cs typeface="Calibri"/>
            </a:endParaRPr>
          </a:p>
          <a:p>
            <a:endParaRPr lang="en-US" dirty="0" smtClean="0"/>
          </a:p>
          <a:p>
            <a:r>
              <a:rPr lang="en-US" dirty="0" smtClean="0"/>
              <a:t>Command </a:t>
            </a:r>
            <a:r>
              <a:rPr lang="en-US" dirty="0"/>
              <a:t>line tools </a:t>
            </a:r>
            <a:endParaRPr lang="en-US" dirty="0" smtClean="0"/>
          </a:p>
          <a:p>
            <a:pPr lvl="1"/>
            <a:r>
              <a:rPr lang="en-US" dirty="0" smtClean="0">
                <a:latin typeface="Calibri"/>
                <a:cs typeface="Calibri"/>
              </a:rPr>
              <a:t>taskset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0743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Improved power consumption does not always coincide with improved performance 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In fact, for many applications it is the opposite</a:t>
            </a:r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3200" b="1" dirty="0" smtClean="0">
                <a:solidFill>
                  <a:srgbClr val="1822CD"/>
                </a:solidFill>
                <a:latin typeface="Calibri"/>
                <a:cs typeface="Calibri"/>
              </a:rPr>
              <a:t>P </a:t>
            </a:r>
            <a:r>
              <a:rPr lang="en-US" sz="3200" b="1" dirty="0">
                <a:solidFill>
                  <a:srgbClr val="1822CD"/>
                </a:solidFill>
                <a:latin typeface="Calibri"/>
                <a:cs typeface="Calibri"/>
              </a:rPr>
              <a:t>= </a:t>
            </a:r>
            <a:r>
              <a:rPr lang="en-US" sz="3200" b="1" dirty="0" smtClean="0">
                <a:solidFill>
                  <a:srgbClr val="1822CD"/>
                </a:solidFill>
                <a:latin typeface="Calibri"/>
                <a:cs typeface="Calibri"/>
              </a:rPr>
              <a:t>CV</a:t>
            </a:r>
            <a:r>
              <a:rPr lang="en-US" sz="3200" b="1" baseline="30000" dirty="0" smtClean="0">
                <a:solidFill>
                  <a:srgbClr val="1822CD"/>
                </a:solidFill>
                <a:latin typeface="Calibri"/>
                <a:cs typeface="Calibri"/>
              </a:rPr>
              <a:t>2</a:t>
            </a:r>
            <a:r>
              <a:rPr lang="en-US" sz="3200" b="1" dirty="0" smtClean="0">
                <a:solidFill>
                  <a:srgbClr val="1822CD"/>
                </a:solidFill>
                <a:latin typeface="Calibri"/>
                <a:cs typeface="Calibri"/>
              </a:rPr>
              <a:t>f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 smtClean="0"/>
              <a:t>Need to account for power, explicitly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668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Optimizations for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Techniques are similar but objectives are different</a:t>
            </a:r>
          </a:p>
          <a:p>
            <a:pPr lvl="1"/>
            <a:r>
              <a:rPr lang="en-US" sz="2000" dirty="0" smtClean="0"/>
              <a:t>Fuse code to get a better mix of instructions</a:t>
            </a:r>
          </a:p>
          <a:p>
            <a:pPr lvl="1"/>
            <a:r>
              <a:rPr lang="en-US" sz="2000" dirty="0" smtClean="0"/>
              <a:t>Distribute code to separate and FP-intensive tasks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/>
              <a:t>Can use affinity to reduce overall system power consumption </a:t>
            </a:r>
          </a:p>
          <a:p>
            <a:pPr lvl="1"/>
            <a:r>
              <a:rPr lang="en-US" sz="2000" dirty="0"/>
              <a:t>Bind hot-cold tasks to same cohort</a:t>
            </a:r>
          </a:p>
          <a:p>
            <a:pPr lvl="1"/>
            <a:r>
              <a:rPr lang="en-US" sz="2000" dirty="0"/>
              <a:t>Distribute hot-hot tasks across multiple </a:t>
            </a:r>
            <a:r>
              <a:rPr lang="en-US" sz="2000" dirty="0" smtClean="0"/>
              <a:t>cohorts</a:t>
            </a:r>
          </a:p>
          <a:p>
            <a:endParaRPr lang="en-US" sz="2400" dirty="0" smtClean="0"/>
          </a:p>
          <a:p>
            <a:r>
              <a:rPr lang="en-US" sz="2400" dirty="0" smtClean="0"/>
              <a:t>Techniques with hardware support</a:t>
            </a:r>
          </a:p>
          <a:p>
            <a:pPr lvl="1"/>
            <a:r>
              <a:rPr lang="en-US" sz="2000" dirty="0" smtClean="0"/>
              <a:t>DVFS : slow </a:t>
            </a:r>
            <a:r>
              <a:rPr lang="en-US" sz="2000" dirty="0"/>
              <a:t>down a subset of cores 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1453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08440"/>
            <a:ext cx="8610600" cy="762000"/>
          </a:xfrm>
        </p:spPr>
        <p:txBody>
          <a:bodyPr/>
          <a:lstStyle/>
          <a:p>
            <a:r>
              <a:rPr lang="en-US" dirty="0" smtClean="0"/>
              <a:t>Amdahl’s Law for Parallel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63" y="1219200"/>
            <a:ext cx="8229600" cy="5105400"/>
          </a:xfrm>
        </p:spPr>
        <p:txBody>
          <a:bodyPr/>
          <a:lstStyle/>
          <a:p>
            <a:r>
              <a:rPr lang="en-US" sz="2000" dirty="0" smtClean="0"/>
              <a:t>Speedup is bounded by the amount of parallelism available in the program </a:t>
            </a:r>
          </a:p>
          <a:p>
            <a:r>
              <a:rPr lang="en-US" sz="2000" dirty="0" smtClean="0"/>
              <a:t>If the fraction of code that runs in parallel is p then maximum speedup that can be obtained with N processors </a:t>
            </a:r>
          </a:p>
          <a:p>
            <a:pPr lvl="2">
              <a:buNone/>
            </a:pPr>
            <a:endParaRPr lang="en-US" sz="1800" i="1" dirty="0" smtClean="0">
              <a:latin typeface="Calibri" charset="0"/>
              <a:ea typeface="ＭＳ Ｐゴシック" charset="0"/>
              <a:cs typeface="Calibri" charset="0"/>
            </a:endParaRPr>
          </a:p>
          <a:p>
            <a:pPr lvl="2">
              <a:buNone/>
            </a:pPr>
            <a:r>
              <a:rPr lang="en-US" sz="1800" i="1" dirty="0" err="1" smtClean="0">
                <a:latin typeface="Calibri" charset="0"/>
                <a:ea typeface="ＭＳ Ｐゴシック" charset="0"/>
                <a:cs typeface="Calibri" charset="0"/>
              </a:rPr>
              <a:t>ExTime</a:t>
            </a:r>
            <a:r>
              <a:rPr lang="en-US" sz="1800" i="1" baseline="-25000" dirty="0" err="1" smtClean="0">
                <a:latin typeface="Calibri" charset="0"/>
                <a:ea typeface="ＭＳ Ｐゴシック" charset="0"/>
                <a:cs typeface="Calibri" charset="0"/>
              </a:rPr>
              <a:t>new</a:t>
            </a:r>
            <a:r>
              <a:rPr lang="en-US" sz="1800" i="1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sz="1800" i="1" dirty="0">
                <a:latin typeface="Calibri" charset="0"/>
                <a:ea typeface="ＭＳ Ｐゴシック" charset="0"/>
                <a:cs typeface="Calibri" charset="0"/>
              </a:rPr>
              <a:t>= (</a:t>
            </a:r>
            <a:r>
              <a:rPr lang="en-US" sz="1800" i="1" dirty="0" err="1" smtClean="0">
                <a:latin typeface="Calibri" charset="0"/>
                <a:ea typeface="ＭＳ Ｐゴシック" charset="0"/>
                <a:cs typeface="Calibri" charset="0"/>
              </a:rPr>
              <a:t>ExTime</a:t>
            </a:r>
            <a:r>
              <a:rPr lang="en-US" sz="1800" i="1" baseline="-25000" dirty="0" err="1" smtClean="0">
                <a:latin typeface="Calibri" charset="0"/>
                <a:ea typeface="ＭＳ Ｐゴシック" charset="0"/>
                <a:cs typeface="Calibri" charset="0"/>
              </a:rPr>
              <a:t>seq</a:t>
            </a:r>
            <a:r>
              <a:rPr lang="en-US" sz="1800" i="1" baseline="-25000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sz="1800" i="1" dirty="0">
                <a:latin typeface="Calibri" charset="0"/>
                <a:ea typeface="ＭＳ Ｐゴシック" charset="0"/>
                <a:cs typeface="Calibri" charset="0"/>
              </a:rPr>
              <a:t>* p * 1</a:t>
            </a:r>
            <a:r>
              <a:rPr lang="en-US" sz="1800" i="1" dirty="0" smtClean="0">
                <a:latin typeface="Calibri" charset="0"/>
                <a:ea typeface="ＭＳ Ｐゴシック" charset="0"/>
                <a:cs typeface="Calibri" charset="0"/>
              </a:rPr>
              <a:t>/N)  </a:t>
            </a:r>
            <a:r>
              <a:rPr lang="en-US" sz="1800" i="1" dirty="0">
                <a:latin typeface="Calibri" charset="0"/>
                <a:ea typeface="ＭＳ Ｐゴシック" charset="0"/>
                <a:cs typeface="Calibri" charset="0"/>
              </a:rPr>
              <a:t>+ (</a:t>
            </a:r>
            <a:r>
              <a:rPr lang="en-US" sz="1800" i="1" dirty="0" err="1" smtClean="0">
                <a:latin typeface="Calibri" charset="0"/>
                <a:ea typeface="ＭＳ Ｐゴシック" charset="0"/>
                <a:cs typeface="Calibri" charset="0"/>
              </a:rPr>
              <a:t>ExTime</a:t>
            </a:r>
            <a:r>
              <a:rPr lang="en-US" sz="1800" i="1" baseline="-25000" dirty="0" err="1" smtClean="0">
                <a:latin typeface="Calibri" charset="0"/>
                <a:ea typeface="ＭＳ Ｐゴシック" charset="0"/>
                <a:cs typeface="Calibri" charset="0"/>
              </a:rPr>
              <a:t>seq</a:t>
            </a:r>
            <a:r>
              <a:rPr lang="en-US" sz="1800" i="1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sz="1800" i="1" dirty="0">
                <a:latin typeface="Calibri" charset="0"/>
                <a:ea typeface="ＭＳ Ｐゴシック" charset="0"/>
                <a:cs typeface="Calibri" charset="0"/>
              </a:rPr>
              <a:t>* (1 – p))</a:t>
            </a:r>
          </a:p>
          <a:p>
            <a:pPr lvl="2">
              <a:buNone/>
            </a:pPr>
            <a:endParaRPr lang="en-US" sz="1800" i="1" dirty="0">
              <a:latin typeface="Calibri" charset="0"/>
              <a:ea typeface="ＭＳ Ｐゴシック" charset="0"/>
              <a:cs typeface="Calibri" charset="0"/>
            </a:endParaRPr>
          </a:p>
          <a:p>
            <a:pPr lvl="2">
              <a:buNone/>
            </a:pPr>
            <a:r>
              <a:rPr lang="en-US" sz="1800" i="1" dirty="0" err="1" smtClean="0">
                <a:latin typeface="Calibri" charset="0"/>
                <a:ea typeface="ＭＳ Ｐゴシック" charset="0"/>
                <a:cs typeface="Calibri" charset="0"/>
              </a:rPr>
              <a:t>ExTime</a:t>
            </a:r>
            <a:r>
              <a:rPr lang="en-US" sz="1800" i="1" baseline="-25000" dirty="0" err="1" smtClean="0">
                <a:latin typeface="Calibri" charset="0"/>
                <a:ea typeface="ＭＳ Ｐゴシック" charset="0"/>
                <a:cs typeface="Calibri" charset="0"/>
              </a:rPr>
              <a:t>par</a:t>
            </a:r>
            <a:r>
              <a:rPr lang="en-US" sz="1800" i="1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sz="1800" i="1" dirty="0">
                <a:latin typeface="Calibri" charset="0"/>
                <a:ea typeface="ＭＳ Ｐゴシック" charset="0"/>
                <a:cs typeface="Calibri" charset="0"/>
              </a:rPr>
              <a:t>= </a:t>
            </a:r>
            <a:r>
              <a:rPr lang="en-US" sz="1800" i="1" dirty="0" err="1" smtClean="0">
                <a:latin typeface="Calibri" charset="0"/>
                <a:ea typeface="ＭＳ Ｐゴシック" charset="0"/>
                <a:cs typeface="Calibri" charset="0"/>
              </a:rPr>
              <a:t>ExTime</a:t>
            </a:r>
            <a:r>
              <a:rPr lang="en-US" sz="1800" i="1" baseline="-25000" dirty="0" err="1" smtClean="0">
                <a:latin typeface="Calibri" charset="0"/>
                <a:ea typeface="ＭＳ Ｐゴシック" charset="0"/>
                <a:cs typeface="Calibri" charset="0"/>
              </a:rPr>
              <a:t>seq</a:t>
            </a:r>
            <a:r>
              <a:rPr lang="en-US" sz="1800" i="1" dirty="0" smtClean="0">
                <a:latin typeface="Calibri" charset="0"/>
                <a:ea typeface="ＭＳ Ｐゴシック" charset="0"/>
                <a:cs typeface="Calibri" charset="0"/>
              </a:rPr>
              <a:t> </a:t>
            </a:r>
            <a:r>
              <a:rPr lang="en-US" sz="1800" i="1" dirty="0">
                <a:latin typeface="Calibri" charset="0"/>
                <a:ea typeface="ＭＳ Ｐゴシック" charset="0"/>
                <a:cs typeface="Calibri" charset="0"/>
              </a:rPr>
              <a:t>* ((1 – p) + p</a:t>
            </a:r>
            <a:r>
              <a:rPr lang="en-US" sz="1800" i="1" dirty="0" smtClean="0">
                <a:latin typeface="Calibri" charset="0"/>
                <a:ea typeface="ＭＳ Ｐゴシック" charset="0"/>
                <a:cs typeface="Calibri" charset="0"/>
              </a:rPr>
              <a:t>/N) </a:t>
            </a:r>
            <a:endParaRPr lang="en-US" sz="1800" i="1" dirty="0">
              <a:latin typeface="Calibri" charset="0"/>
              <a:ea typeface="ＭＳ Ｐゴシック" charset="0"/>
              <a:cs typeface="Calibri" charset="0"/>
            </a:endParaRPr>
          </a:p>
          <a:p>
            <a:pPr lvl="2">
              <a:buNone/>
            </a:pPr>
            <a:endParaRPr lang="en-US" sz="1800" b="1" dirty="0">
              <a:solidFill>
                <a:srgbClr val="1822CD"/>
              </a:solidFill>
              <a:latin typeface="Calibri" charset="0"/>
              <a:ea typeface="ＭＳ Ｐゴシック" charset="0"/>
              <a:cs typeface="Calibri" charset="0"/>
            </a:endParaRPr>
          </a:p>
          <a:p>
            <a:pPr lvl="2">
              <a:buNone/>
            </a:pPr>
            <a:r>
              <a:rPr lang="en-US" sz="1800" b="1" i="1" dirty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Speedup = </a:t>
            </a:r>
            <a:r>
              <a:rPr lang="en-US" sz="1800" b="1" i="1" dirty="0" err="1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ExTime</a:t>
            </a:r>
            <a:r>
              <a:rPr lang="en-US" sz="1800" b="1" i="1" baseline="-25000" dirty="0" err="1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seq</a:t>
            </a:r>
            <a:r>
              <a:rPr lang="en-US" sz="1800" b="1" i="1" dirty="0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/</a:t>
            </a:r>
            <a:r>
              <a:rPr lang="en-US" sz="1800" b="1" i="1" dirty="0" err="1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ExTime</a:t>
            </a:r>
            <a:r>
              <a:rPr lang="en-US" sz="1800" b="1" i="1" baseline="-25000" dirty="0" err="1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par</a:t>
            </a:r>
            <a:r>
              <a:rPr lang="en-US" sz="1800" b="1" i="1" dirty="0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 </a:t>
            </a:r>
          </a:p>
          <a:p>
            <a:pPr lvl="2">
              <a:buNone/>
            </a:pPr>
            <a:r>
              <a:rPr lang="en-US" sz="1800" b="1" i="1" dirty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	</a:t>
            </a:r>
            <a:r>
              <a:rPr lang="en-US" sz="1800" b="1" i="1" dirty="0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            = </a:t>
            </a:r>
            <a:r>
              <a:rPr lang="en-US" sz="1800" b="1" i="1" dirty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1/((1-p) + p</a:t>
            </a:r>
            <a:r>
              <a:rPr lang="en-US" sz="1800" b="1" i="1" dirty="0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/N)</a:t>
            </a:r>
          </a:p>
          <a:p>
            <a:pPr lvl="2">
              <a:buNone/>
            </a:pPr>
            <a:r>
              <a:rPr lang="en-US" sz="1800" b="1" i="1" dirty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	</a:t>
            </a:r>
            <a:r>
              <a:rPr lang="en-US" sz="1800" b="1" i="1" dirty="0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           = N / (N (1 –p) + p)</a:t>
            </a:r>
          </a:p>
          <a:p>
            <a:pPr lvl="2">
              <a:buNone/>
            </a:pPr>
            <a:r>
              <a:rPr lang="en-US" sz="1800" b="1" i="1" dirty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	</a:t>
            </a:r>
            <a:r>
              <a:rPr lang="en-US" sz="1800" b="1" i="1" dirty="0" smtClean="0">
                <a:solidFill>
                  <a:srgbClr val="1822CD"/>
                </a:solidFill>
                <a:latin typeface="Calibri" charset="0"/>
                <a:ea typeface="ＭＳ Ｐゴシック" charset="0"/>
                <a:cs typeface="Calibri" charset="0"/>
              </a:rPr>
              <a:t>				</a:t>
            </a:r>
            <a:endParaRPr lang="en-US" sz="1800" b="1" i="1" dirty="0">
              <a:solidFill>
                <a:srgbClr val="1822CD"/>
              </a:solidFill>
              <a:latin typeface="Calibri" charset="0"/>
              <a:ea typeface="ＭＳ Ｐゴシック" charset="0"/>
              <a:cs typeface="Calibri" charset="0"/>
            </a:endParaRPr>
          </a:p>
          <a:p>
            <a:endParaRPr lang="en-US" sz="2000" dirty="0"/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04" y="342712"/>
            <a:ext cx="4216875" cy="32310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6875" y="3034000"/>
            <a:ext cx="4663125" cy="358208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04834" y="3574506"/>
            <a:ext cx="22510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/>
                <a:cs typeface="Calibri"/>
              </a:rPr>
              <a:t>max theoretical speedup</a:t>
            </a:r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89791" y="2510780"/>
            <a:ext cx="2543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alibri"/>
                <a:cs typeface="Calibri"/>
              </a:rPr>
              <a:t>max speedup in relation to number of processors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24022" y="914869"/>
            <a:ext cx="18008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Optima"/>
                <a:cs typeface="Optima"/>
              </a:rPr>
              <a:t>Scalability</a:t>
            </a:r>
            <a:endParaRPr lang="en-US" sz="2800" b="1" dirty="0">
              <a:solidFill>
                <a:schemeClr val="bg1">
                  <a:lumMod val="50000"/>
                </a:schemeClr>
              </a:solidFill>
              <a:latin typeface="Optima"/>
              <a:cs typeface="Optim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Program continues to provide speedups as we add more processing cores </a:t>
            </a:r>
          </a:p>
          <a:p>
            <a:pPr lvl="1"/>
            <a:r>
              <a:rPr lang="en-US" sz="2000" dirty="0" smtClean="0"/>
              <a:t>Does Amdahl’s Law hold for large values of N for a particular program </a:t>
            </a:r>
          </a:p>
          <a:p>
            <a:r>
              <a:rPr lang="en-US" sz="2400" dirty="0" smtClean="0"/>
              <a:t>The ability of a parallel program's performance to scale is a result of a number of interrelated factors</a:t>
            </a:r>
          </a:p>
          <a:p>
            <a:endParaRPr lang="en-US" sz="2400" dirty="0" smtClean="0"/>
          </a:p>
          <a:p>
            <a:r>
              <a:rPr lang="en-US" sz="2400" dirty="0" smtClean="0"/>
              <a:t>The algorithm may have inherent limits to scalability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 and Weak Scaling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 Scaling </a:t>
            </a:r>
          </a:p>
          <a:p>
            <a:pPr lvl="1"/>
            <a:r>
              <a:rPr lang="en-US" dirty="0" smtClean="0"/>
              <a:t>Adding more cores allows us to solve the problem faster </a:t>
            </a:r>
          </a:p>
          <a:p>
            <a:pPr lvl="1"/>
            <a:r>
              <a:rPr lang="en-US" dirty="0" smtClean="0"/>
              <a:t>e.g., fold the same protein faster </a:t>
            </a:r>
          </a:p>
          <a:p>
            <a:endParaRPr lang="en-US" dirty="0" smtClean="0"/>
          </a:p>
          <a:p>
            <a:r>
              <a:rPr lang="en-US" dirty="0" smtClean="0"/>
              <a:t>Weak Scaling </a:t>
            </a:r>
          </a:p>
          <a:p>
            <a:pPr lvl="1"/>
            <a:r>
              <a:rPr lang="en-US" dirty="0"/>
              <a:t>Adding more cores allows us to </a:t>
            </a:r>
            <a:r>
              <a:rPr lang="en-US" dirty="0" smtClean="0"/>
              <a:t>solve larger problem</a:t>
            </a:r>
            <a:endParaRPr lang="en-US" dirty="0"/>
          </a:p>
          <a:p>
            <a:pPr lvl="1"/>
            <a:r>
              <a:rPr lang="en-US" dirty="0" smtClean="0"/>
              <a:t>e.g., fold a bigger protein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790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Road to High Performance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2321306"/>
              </p:ext>
            </p:extLst>
          </p:nvPr>
        </p:nvGraphicFramePr>
        <p:xfrm>
          <a:off x="1295400" y="1219200"/>
          <a:ext cx="6477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Picture 7" descr="imgr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5257800"/>
            <a:ext cx="2209800" cy="10864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6172200"/>
            <a:ext cx="2100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/>
                <a:cs typeface="Calibri"/>
              </a:rPr>
              <a:t>Celebrating 20 years</a:t>
            </a:r>
            <a:endParaRPr lang="en-US" sz="1800" dirty="0">
              <a:latin typeface="Calibri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3124200"/>
            <a:ext cx="2438400" cy="369332"/>
          </a:xfrm>
          <a:prstGeom prst="rect">
            <a:avLst/>
          </a:prstGeom>
          <a:solidFill>
            <a:srgbClr val="FAFF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Calibri"/>
                <a:cs typeface="Calibri"/>
              </a:rPr>
              <a:t>teraflop</a:t>
            </a:r>
            <a:endParaRPr lang="en-US" sz="1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600" y="4191000"/>
            <a:ext cx="1219200" cy="369332"/>
          </a:xfrm>
          <a:prstGeom prst="rect">
            <a:avLst/>
          </a:prstGeom>
          <a:solidFill>
            <a:srgbClr val="FAFF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0000"/>
                </a:solidFill>
                <a:latin typeface="Calibri"/>
                <a:cs typeface="Calibri"/>
              </a:rPr>
              <a:t>gigaflop</a:t>
            </a:r>
            <a:endParaRPr lang="en-US" sz="1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1143000"/>
            <a:ext cx="1447800" cy="369332"/>
          </a:xfrm>
          <a:prstGeom prst="rect">
            <a:avLst/>
          </a:prstGeom>
          <a:solidFill>
            <a:srgbClr val="FAFFA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err="1" smtClean="0">
                <a:solidFill>
                  <a:srgbClr val="FF0000"/>
                </a:solidFill>
                <a:latin typeface="Calibri"/>
                <a:cs typeface="Calibri"/>
              </a:rPr>
              <a:t>petaflop</a:t>
            </a:r>
            <a:endParaRPr lang="en-US" sz="18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12" name="Picture 11" descr="imgres.jpe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8600" y="1295400"/>
            <a:ext cx="1089615" cy="110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736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Road to High Performance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0812670"/>
              </p:ext>
            </p:extLst>
          </p:nvPr>
        </p:nvGraphicFramePr>
        <p:xfrm>
          <a:off x="1447800" y="1371600"/>
          <a:ext cx="64008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Connector 8"/>
          <p:cNvCxnSpPr/>
          <p:nvPr/>
        </p:nvCxnSpPr>
        <p:spPr bwMode="auto">
          <a:xfrm>
            <a:off x="2362200" y="1828800"/>
            <a:ext cx="55626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7" descr="imgr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5257800"/>
            <a:ext cx="2209800" cy="1086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4800" y="6172200"/>
            <a:ext cx="2100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/>
                <a:cs typeface="Calibri"/>
              </a:rPr>
              <a:t>Celebrating 20 years</a:t>
            </a:r>
            <a:endParaRPr lang="en-US" sz="1800" dirty="0">
              <a:latin typeface="Calibri"/>
              <a:cs typeface="Calibri"/>
            </a:endParaRPr>
          </a:p>
        </p:txBody>
      </p:sp>
      <p:pic>
        <p:nvPicPr>
          <p:cNvPr id="11" name="Picture 10" descr="203050,1209468787,3.jpg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2400" y="1143000"/>
            <a:ext cx="1371600" cy="122251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105400" y="1981200"/>
            <a:ext cx="990600" cy="523220"/>
          </a:xfrm>
          <a:prstGeom prst="rect">
            <a:avLst/>
          </a:prstGeom>
          <a:solidFill>
            <a:srgbClr val="FFFB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Calibri"/>
                <a:cs typeface="Calibri"/>
              </a:rPr>
              <a:t>multicores</a:t>
            </a:r>
          </a:p>
          <a:p>
            <a:pPr algn="ctr"/>
            <a:r>
              <a:rPr lang="en-US" sz="1400" b="1" dirty="0" smtClean="0">
                <a:solidFill>
                  <a:srgbClr val="FF0000"/>
                </a:solidFill>
                <a:latin typeface="Calibri"/>
                <a:cs typeface="Calibri"/>
              </a:rPr>
              <a:t>arrive</a:t>
            </a:r>
          </a:p>
        </p:txBody>
      </p:sp>
    </p:spTree>
    <p:extLst>
      <p:ext uri="{BB962C8B-B14F-4D97-AF65-F5344CB8AC3E}">
        <p14:creationId xmlns:p14="http://schemas.microsoft.com/office/powerpoint/2010/main" val="1294516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module_tmplate">
  <a:themeElements>
    <a:clrScheme name="Blank Presentation 1">
      <a:dk1>
        <a:srgbClr val="000000"/>
      </a:dk1>
      <a:lt1>
        <a:srgbClr val="B3D1F0"/>
      </a:lt1>
      <a:dk2>
        <a:srgbClr val="1822CD"/>
      </a:dk2>
      <a:lt2>
        <a:srgbClr val="000000"/>
      </a:lt2>
      <a:accent1>
        <a:srgbClr val="3568C7"/>
      </a:accent1>
      <a:accent2>
        <a:srgbClr val="F06157"/>
      </a:accent2>
      <a:accent3>
        <a:srgbClr val="D6E5F6"/>
      </a:accent3>
      <a:accent4>
        <a:srgbClr val="000000"/>
      </a:accent4>
      <a:accent5>
        <a:srgbClr val="AEB9E0"/>
      </a:accent5>
      <a:accent6>
        <a:srgbClr val="D9574E"/>
      </a:accent6>
      <a:hlink>
        <a:srgbClr val="FF9218"/>
      </a:hlink>
      <a:folHlink>
        <a:srgbClr val="CCCCCC"/>
      </a:folHlink>
    </a:clrScheme>
    <a:fontScheme name="Blank Presentation">
      <a:majorFont>
        <a:latin typeface="Lucida Grande"/>
        <a:ea typeface=""/>
        <a:cs typeface=""/>
      </a:majorFont>
      <a:minorFont>
        <a:latin typeface="Lucida Gran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B3D1F0"/>
        </a:lt1>
        <a:dk2>
          <a:srgbClr val="1822CD"/>
        </a:dk2>
        <a:lt2>
          <a:srgbClr val="000000"/>
        </a:lt2>
        <a:accent1>
          <a:srgbClr val="3568C7"/>
        </a:accent1>
        <a:accent2>
          <a:srgbClr val="F06157"/>
        </a:accent2>
        <a:accent3>
          <a:srgbClr val="D6E5F6"/>
        </a:accent3>
        <a:accent4>
          <a:srgbClr val="000000"/>
        </a:accent4>
        <a:accent5>
          <a:srgbClr val="AEB9E0"/>
        </a:accent5>
        <a:accent6>
          <a:srgbClr val="D9574E"/>
        </a:accent6>
        <a:hlink>
          <a:srgbClr val="FF9218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DCD1EB"/>
        </a:lt1>
        <a:dk2>
          <a:srgbClr val="6C18B0"/>
        </a:dk2>
        <a:lt2>
          <a:srgbClr val="000000"/>
        </a:lt2>
        <a:accent1>
          <a:srgbClr val="9968CC"/>
        </a:accent1>
        <a:accent2>
          <a:srgbClr val="FFAF18"/>
        </a:accent2>
        <a:accent3>
          <a:srgbClr val="EBE5F3"/>
        </a:accent3>
        <a:accent4>
          <a:srgbClr val="000000"/>
        </a:accent4>
        <a:accent5>
          <a:srgbClr val="CAB9E2"/>
        </a:accent5>
        <a:accent6>
          <a:srgbClr val="E79E15"/>
        </a:accent6>
        <a:hlink>
          <a:srgbClr val="1822CD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EECAE1"/>
        </a:lt1>
        <a:dk2>
          <a:srgbClr val="DC54AD"/>
        </a:dk2>
        <a:lt2>
          <a:srgbClr val="000000"/>
        </a:lt2>
        <a:accent1>
          <a:srgbClr val="DC359C"/>
        </a:accent1>
        <a:accent2>
          <a:srgbClr val="FFAF18"/>
        </a:accent2>
        <a:accent3>
          <a:srgbClr val="F5E1EE"/>
        </a:accent3>
        <a:accent4>
          <a:srgbClr val="000000"/>
        </a:accent4>
        <a:accent5>
          <a:srgbClr val="EBAECB"/>
        </a:accent5>
        <a:accent6>
          <a:srgbClr val="E79E15"/>
        </a:accent6>
        <a:hlink>
          <a:srgbClr val="1822CD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7E6C5"/>
        </a:lt1>
        <a:dk2>
          <a:srgbClr val="2F8B20"/>
        </a:dk2>
        <a:lt2>
          <a:srgbClr val="000000"/>
        </a:lt2>
        <a:accent1>
          <a:srgbClr val="7ABA05"/>
        </a:accent1>
        <a:accent2>
          <a:srgbClr val="FFAF18"/>
        </a:accent2>
        <a:accent3>
          <a:srgbClr val="E8F0DF"/>
        </a:accent3>
        <a:accent4>
          <a:srgbClr val="000000"/>
        </a:accent4>
        <a:accent5>
          <a:srgbClr val="BED9AA"/>
        </a:accent5>
        <a:accent6>
          <a:srgbClr val="E79E15"/>
        </a:accent6>
        <a:hlink>
          <a:srgbClr val="1822CD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8D1A8"/>
        </a:lt1>
        <a:dk2>
          <a:srgbClr val="FF9218"/>
        </a:dk2>
        <a:lt2>
          <a:srgbClr val="000000"/>
        </a:lt2>
        <a:accent1>
          <a:srgbClr val="FFAF18"/>
        </a:accent1>
        <a:accent2>
          <a:srgbClr val="F06157"/>
        </a:accent2>
        <a:accent3>
          <a:srgbClr val="FBE5D1"/>
        </a:accent3>
        <a:accent4>
          <a:srgbClr val="000000"/>
        </a:accent4>
        <a:accent5>
          <a:srgbClr val="FFD4AB"/>
        </a:accent5>
        <a:accent6>
          <a:srgbClr val="D9574E"/>
        </a:accent6>
        <a:hlink>
          <a:srgbClr val="FF9218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CCCCCC"/>
        </a:lt1>
        <a:dk2>
          <a:srgbClr val="555555"/>
        </a:dk2>
        <a:lt2>
          <a:srgbClr val="000000"/>
        </a:lt2>
        <a:accent1>
          <a:srgbClr val="AAAAAA"/>
        </a:accent1>
        <a:accent2>
          <a:srgbClr val="888888"/>
        </a:accent2>
        <a:accent3>
          <a:srgbClr val="E2E2E2"/>
        </a:accent3>
        <a:accent4>
          <a:srgbClr val="000000"/>
        </a:accent4>
        <a:accent5>
          <a:srgbClr val="D2D2D2"/>
        </a:accent5>
        <a:accent6>
          <a:srgbClr val="7B7B7B"/>
        </a:accent6>
        <a:hlink>
          <a:srgbClr val="333333"/>
        </a:hlink>
        <a:folHlink>
          <a:srgbClr val="88888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module_tmplt.potx</Template>
  <TotalTime>1558</TotalTime>
  <Words>1599</Words>
  <Application>Microsoft Macintosh PowerPoint</Application>
  <PresentationFormat>On-screen Show (4:3)</PresentationFormat>
  <Paragraphs>433</Paragraphs>
  <Slides>39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module_tmplate</vt:lpstr>
      <vt:lpstr>Parallel Performance:  Analysis and Evaluation</vt:lpstr>
      <vt:lpstr>Review</vt:lpstr>
      <vt:lpstr>Speedup</vt:lpstr>
      <vt:lpstr>Amdahl’s Law for Parallel Programs</vt:lpstr>
      <vt:lpstr>PowerPoint Presentation</vt:lpstr>
      <vt:lpstr>Scalability</vt:lpstr>
      <vt:lpstr>Strong and Weak Scaling</vt:lpstr>
      <vt:lpstr>The Road to High Performance</vt:lpstr>
      <vt:lpstr>The Road to High Performance</vt:lpstr>
      <vt:lpstr>Lost Performance</vt:lpstr>
      <vt:lpstr>Need More Than Performance </vt:lpstr>
      <vt:lpstr>Communication Costs</vt:lpstr>
      <vt:lpstr>Avoiding Communication</vt:lpstr>
      <vt:lpstr>Power Consumption in HPC Applications</vt:lpstr>
      <vt:lpstr>Techniques For Improving Parallel Performance</vt:lpstr>
      <vt:lpstr>Memory Hierarchy : Single Processor</vt:lpstr>
      <vt:lpstr>Types of Locality</vt:lpstr>
      <vt:lpstr>PowerPoint Presentation</vt:lpstr>
      <vt:lpstr>Data Parallelism</vt:lpstr>
      <vt:lpstr>Data Parallelism</vt:lpstr>
      <vt:lpstr>Shared-cache and Data Parallelization</vt:lpstr>
      <vt:lpstr>Tiled Data Access</vt:lpstr>
      <vt:lpstr>Data Locality and Thread Granularity</vt:lpstr>
      <vt:lpstr>Exploiting Locality With Tiling</vt:lpstr>
      <vt:lpstr>Exploiting Locality With Tiling</vt:lpstr>
      <vt:lpstr>Locality with Distribution</vt:lpstr>
      <vt:lpstr>Locality with Fusion</vt:lpstr>
      <vt:lpstr>Combined Tiling and Fusion</vt:lpstr>
      <vt:lpstr>Pipelined Parallelism</vt:lpstr>
      <vt:lpstr>Pipelined Parallelism</vt:lpstr>
      <vt:lpstr>Ideal Synchronization Window</vt:lpstr>
      <vt:lpstr>Synchronization Window Bounds </vt:lpstr>
      <vt:lpstr>Thread Affinity</vt:lpstr>
      <vt:lpstr>Thread Affinity and Performance</vt:lpstr>
      <vt:lpstr>Thread Affinity and Resource Usage</vt:lpstr>
      <vt:lpstr>Load Balancing</vt:lpstr>
      <vt:lpstr>Thread Affinity Tools</vt:lpstr>
      <vt:lpstr>Power Consumption</vt:lpstr>
      <vt:lpstr>Optimizations for Power</vt:lpstr>
    </vt:vector>
  </TitlesOfParts>
  <Company>Texas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Algorithms Practical Aspects  </dc:title>
  <dc:creator>Apan Qasem</dc:creator>
  <cp:lastModifiedBy>Apan Qasem</cp:lastModifiedBy>
  <cp:revision>118</cp:revision>
  <dcterms:created xsi:type="dcterms:W3CDTF">2011-10-05T21:44:45Z</dcterms:created>
  <dcterms:modified xsi:type="dcterms:W3CDTF">2015-08-22T21:46:31Z</dcterms:modified>
</cp:coreProperties>
</file>