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2"/>
  </p:notesMasterIdLst>
  <p:handoutMasterIdLst>
    <p:handoutMasterId r:id="rId6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3" r:id="rId21"/>
    <p:sldId id="276" r:id="rId22"/>
    <p:sldId id="277" r:id="rId23"/>
    <p:sldId id="284" r:id="rId24"/>
    <p:sldId id="278" r:id="rId25"/>
    <p:sldId id="279" r:id="rId26"/>
    <p:sldId id="280" r:id="rId27"/>
    <p:sldId id="281" r:id="rId28"/>
    <p:sldId id="282" r:id="rId29"/>
    <p:sldId id="285" r:id="rId30"/>
    <p:sldId id="286" r:id="rId31"/>
    <p:sldId id="287" r:id="rId32"/>
    <p:sldId id="288" r:id="rId33"/>
    <p:sldId id="289" r:id="rId34"/>
    <p:sldId id="290" r:id="rId35"/>
    <p:sldId id="316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56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89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1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F8CA8-50D8-4E45-AFD2-847501F9B5A2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3D4F9-DBAD-494E-9E59-2296C102A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29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188D4-1BE2-CE40-B152-66423B57E089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8E412-EE9E-C848-AA99-EFDC2AC89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43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4FFC6-A600-1648-9F32-3E5307CDD2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09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4FFC6-A600-1648-9F32-3E5307CDD23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00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4FFC6-A600-1648-9F32-3E5307CDD23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91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4FFC6-A600-1648-9F32-3E5307CDD23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64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D0A5F90-43F7-1E4E-B290-4FB4188C6D58}" type="slidenum">
              <a:rPr lang="en-US" smtClean="0"/>
              <a:t>‹#›</a:t>
            </a:fld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1905000"/>
            <a:ext cx="7772400" cy="990600"/>
          </a:xfrm>
        </p:spPr>
        <p:txBody>
          <a:bodyPr/>
          <a:lstStyle>
            <a:lvl1pPr>
              <a:defRPr sz="3600">
                <a:latin typeface="Optima"/>
                <a:cs typeface="Optima"/>
              </a:defRPr>
            </a:lvl1pPr>
          </a:lstStyle>
          <a:p>
            <a:r>
              <a:rPr lang="en-US" dirty="0" smtClean="0">
                <a:latin typeface="Optima" charset="0"/>
                <a:ea typeface="ＭＳ Ｐゴシック" charset="-128"/>
              </a:rPr>
              <a:t>Parallelization Techniques</a:t>
            </a:r>
            <a:endParaRPr lang="en-US" dirty="0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eaLnBrk="1" hangingPunct="1">
              <a:buFont typeface="Times" charset="0"/>
              <a:buNone/>
              <a:defRPr sz="1200" baseline="0"/>
            </a:lvl1pPr>
          </a:lstStyle>
          <a:p>
            <a:pPr eaLnBrk="1" hangingPunct="1">
              <a:defRPr/>
            </a:pPr>
            <a:r>
              <a:rPr lang="en-US" sz="1400" dirty="0" smtClean="0"/>
              <a:t>Course No</a:t>
            </a:r>
            <a:endParaRPr lang="en-US" sz="1400" dirty="0" smtClean="0">
              <a:ea typeface="+mn-ea"/>
            </a:endParaRPr>
          </a:p>
          <a:p>
            <a:pPr eaLnBrk="1" hangingPunct="1">
              <a:defRPr/>
            </a:pPr>
            <a:r>
              <a:rPr lang="en-US" sz="1400" dirty="0" smtClean="0">
                <a:ea typeface="+mn-ea"/>
              </a:rPr>
              <a:t>Lecture </a:t>
            </a:r>
            <a:r>
              <a:rPr lang="en-US" sz="1400" dirty="0" smtClean="0"/>
              <a:t>No</a:t>
            </a:r>
            <a:endParaRPr lang="en-US" sz="1400" dirty="0" smtClean="0">
              <a:ea typeface="+mn-ea"/>
            </a:endParaRPr>
          </a:p>
          <a:p>
            <a:pPr eaLnBrk="1" hangingPunct="1">
              <a:defRPr/>
            </a:pPr>
            <a:endParaRPr lang="en-US" sz="1400" dirty="0" smtClean="0">
              <a:ea typeface="+mn-ea"/>
            </a:endParaRPr>
          </a:p>
          <a:p>
            <a:pPr eaLnBrk="1" hangingPunct="1">
              <a:defRPr/>
            </a:pPr>
            <a:r>
              <a:rPr lang="en-US" sz="1400" dirty="0" smtClean="0">
                <a:ea typeface="+mn-ea"/>
              </a:rPr>
              <a:t>Term</a:t>
            </a:r>
          </a:p>
        </p:txBody>
      </p:sp>
      <p:pic>
        <p:nvPicPr>
          <p:cNvPr id="7185" name="Picture 17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971800"/>
            <a:ext cx="8839200" cy="228600"/>
          </a:xfrm>
          <a:prstGeom prst="rect">
            <a:avLst/>
          </a:prstGeom>
          <a:noFill/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81000" y="6019800"/>
            <a:ext cx="2752560" cy="430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100" i="1" dirty="0" smtClean="0">
                <a:latin typeface="Calibri"/>
                <a:cs typeface="Calibri"/>
              </a:rPr>
              <a:t>This module was </a:t>
            </a:r>
            <a:r>
              <a:rPr lang="en-US" sz="1100" i="1" dirty="0" smtClean="0">
                <a:solidFill>
                  <a:schemeClr val="tx1"/>
                </a:solidFill>
                <a:latin typeface="Calibri"/>
                <a:cs typeface="Calibri"/>
              </a:rPr>
              <a:t>created with support form NSF under grant # DUE 1141022  </a:t>
            </a:r>
          </a:p>
        </p:txBody>
      </p:sp>
      <p:pic>
        <p:nvPicPr>
          <p:cNvPr id="9" name="Picture 8" descr="url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56" y="159751"/>
            <a:ext cx="853193" cy="85833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 userDrawn="1"/>
        </p:nvSpPr>
        <p:spPr bwMode="auto">
          <a:xfrm>
            <a:off x="381000" y="5637481"/>
            <a:ext cx="2752560" cy="430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100" i="1" dirty="0" smtClean="0">
                <a:latin typeface="Calibri"/>
                <a:cs typeface="Calibri"/>
              </a:rPr>
              <a:t>Module developed 2013 - 2014</a:t>
            </a:r>
            <a:br>
              <a:rPr lang="en-US" sz="1100" i="1" dirty="0" smtClean="0">
                <a:latin typeface="Calibri"/>
                <a:cs typeface="Calibri"/>
              </a:rPr>
            </a:br>
            <a:r>
              <a:rPr lang="en-US" sz="1100" i="1" dirty="0" smtClean="0">
                <a:latin typeface="Calibri"/>
                <a:cs typeface="Calibri"/>
              </a:rPr>
              <a:t>by Martin Burtscher</a:t>
            </a:r>
            <a:endParaRPr lang="en-US" sz="1100" i="1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12" name="Picture 11" descr="3color_v_primary_presentation_whit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56" y="159751"/>
            <a:ext cx="1061744" cy="10180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0A5F90-43F7-1E4E-B290-4FB4188C6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0A5F90-43F7-1E4E-B290-4FB4188C6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0A5F90-43F7-1E4E-B290-4FB4188C6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19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0A5F90-43F7-1E4E-B290-4FB4188C6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0A5F90-43F7-1E4E-B290-4FB4188C6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0A5F90-43F7-1E4E-B290-4FB4188C6D5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53421" y="6488668"/>
            <a:ext cx="159644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/>
                <a:cs typeface="Arial"/>
              </a:rPr>
              <a:t>TXST TUES Module : #</a:t>
            </a:r>
            <a:endParaRPr lang="en-US" sz="1000" dirty="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0A5F90-43F7-1E4E-B290-4FB4188C6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0" y="1905000"/>
            <a:ext cx="381000" cy="4953000"/>
          </a:xfrm>
          <a:prstGeom prst="rtTriangle">
            <a:avLst/>
          </a:pr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tint val="0"/>
                  <a:invGamma/>
                </a:schemeClr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Times" charset="0"/>
            </a:endParaRP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 flipH="1">
            <a:off x="8686800" y="1905000"/>
            <a:ext cx="454025" cy="4953000"/>
          </a:xfrm>
          <a:prstGeom prst="rtTriangle">
            <a:avLst/>
          </a:pr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tint val="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Times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553200"/>
            <a:ext cx="716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latin typeface="Optima"/>
                <a:cs typeface="Optima"/>
              </a:defRPr>
            </a:lvl1pPr>
          </a:lstStyle>
          <a:p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3246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1"/>
                </a:solidFill>
                <a:latin typeface="Optima"/>
                <a:cs typeface="Optima"/>
              </a:defRPr>
            </a:lvl1pPr>
          </a:lstStyle>
          <a:p>
            <a:fld id="{7D0A5F90-43F7-1E4E-B290-4FB4188C6D5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6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6176" name="Picture 32" descr="bar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2400" y="990600"/>
            <a:ext cx="8839200" cy="12065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53421" y="6488668"/>
            <a:ext cx="159644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/>
                <a:cs typeface="Arial"/>
              </a:rPr>
              <a:t>TXST TUES Module: B</a:t>
            </a:r>
            <a:endParaRPr lang="en-US" sz="1000" dirty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0" r:id="rId8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Optima"/>
          <a:ea typeface="+mj-ea"/>
          <a:cs typeface="Optima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Grande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Grande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Grande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Grande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Grande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Grande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Grande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Grande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charset="0"/>
        <a:buChar char="•"/>
        <a:defRPr sz="2800">
          <a:solidFill>
            <a:schemeClr val="tx1"/>
          </a:solidFill>
          <a:latin typeface="Optima"/>
          <a:ea typeface="+mn-ea"/>
          <a:cs typeface="Optima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charset="0"/>
        <a:buChar char="•"/>
        <a:defRPr sz="2400">
          <a:solidFill>
            <a:schemeClr val="tx1"/>
          </a:solidFill>
          <a:latin typeface="Optima"/>
          <a:ea typeface="ＭＳ Ｐゴシック" charset="-128"/>
          <a:cs typeface="Optima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charset="0"/>
        <a:buChar char="•"/>
        <a:defRPr sz="2000">
          <a:solidFill>
            <a:schemeClr val="tx1"/>
          </a:solidFill>
          <a:latin typeface="Optima"/>
          <a:ea typeface="ＭＳ Ｐゴシック" charset="-128"/>
          <a:cs typeface="Optima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charset="0"/>
        <a:buChar char="•"/>
        <a:defRPr>
          <a:solidFill>
            <a:schemeClr val="tx1"/>
          </a:solidFill>
          <a:latin typeface="Optima"/>
          <a:ea typeface="ＭＳ Ｐゴシック" charset="-128"/>
          <a:cs typeface="Optima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charset="0"/>
        <a:buChar char="•"/>
        <a:defRPr sz="1600">
          <a:solidFill>
            <a:schemeClr val="tx1"/>
          </a:solidFill>
          <a:latin typeface="Optima"/>
          <a:ea typeface="ＭＳ Ｐゴシック" charset="-128"/>
          <a:cs typeface="Optima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9497"/>
            <a:ext cx="7772400" cy="1476103"/>
          </a:xfrm>
        </p:spPr>
        <p:txBody>
          <a:bodyPr/>
          <a:lstStyle/>
          <a:p>
            <a:r>
              <a:rPr lang="en-US" dirty="0" smtClean="0"/>
              <a:t>Module B:</a:t>
            </a:r>
            <a:br>
              <a:rPr lang="en-US" dirty="0" smtClean="0"/>
            </a:br>
            <a:r>
              <a:rPr lang="en-US" dirty="0" smtClean="0"/>
              <a:t>Parallelization </a:t>
            </a:r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Course TBD</a:t>
            </a:r>
          </a:p>
          <a:p>
            <a:pPr>
              <a:defRPr/>
            </a:pPr>
            <a:r>
              <a:rPr lang="en-US" dirty="0"/>
              <a:t>Lecture TBD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Term TBD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64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Eliminating the Data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47904" cy="5105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Using private variables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This bug can be avoided by </a:t>
            </a:r>
            <a:r>
              <a:rPr lang="en-US" dirty="0" smtClean="0">
                <a:solidFill>
                  <a:srgbClr val="FF0000"/>
                </a:solidFill>
              </a:rPr>
              <a:t>not sharing </a:t>
            </a:r>
            <a:r>
              <a:rPr lang="en-US" i="1" dirty="0" smtClean="0"/>
              <a:t>max</a:t>
            </a:r>
            <a:r>
              <a:rPr lang="en-US" dirty="0" smtClean="0"/>
              <a:t> and </a:t>
            </a:r>
            <a:r>
              <a:rPr lang="en-US" i="1" dirty="0" smtClean="0"/>
              <a:t>min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 arrays </a:t>
            </a:r>
            <a:r>
              <a:rPr lang="en-US" i="1" dirty="0" err="1" smtClean="0"/>
              <a:t>arrA</a:t>
            </a:r>
            <a:r>
              <a:rPr lang="en-US" dirty="0" smtClean="0"/>
              <a:t> and </a:t>
            </a:r>
            <a:r>
              <a:rPr lang="en-US" i="1" dirty="0" err="1" smtClean="0"/>
              <a:t>arrB</a:t>
            </a:r>
            <a:r>
              <a:rPr lang="en-US" dirty="0" smtClean="0"/>
              <a:t> should still be shared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2">
              <a:spcBef>
                <a:spcPts val="1200"/>
              </a:spcBef>
            </a:pPr>
            <a:endParaRPr lang="en-US" dirty="0" smtClean="0"/>
          </a:p>
          <a:p>
            <a:pPr lvl="2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New problem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 code now computes 2 minimums and 2 maximums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These partial solutions must be combined into 1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457200" y="2896376"/>
            <a:ext cx="4191000" cy="16764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buNone/>
            </a:pPr>
            <a:r>
              <a:rPr lang="en-US" sz="1400" b="1" dirty="0" smtClean="0">
                <a:solidFill>
                  <a:srgbClr val="806800"/>
                </a:solidFill>
                <a:latin typeface="Courier New" pitchFamily="49" charset="0"/>
                <a:cs typeface="Courier New" pitchFamily="49" charset="0"/>
              </a:rPr>
              <a:t>// core 0</a:t>
            </a:r>
          </a:p>
          <a:p>
            <a:pPr marL="0" lvl="1"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-infinity;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beg;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&lt; end;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if (max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]) max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infinity;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beg;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&lt; end;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if (min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arrB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]) min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arrB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4648200" y="2896377"/>
            <a:ext cx="4191000" cy="1676399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buNone/>
            </a:pPr>
            <a:r>
              <a:rPr lang="en-US" sz="1400" b="1" dirty="0" smtClean="0">
                <a:solidFill>
                  <a:srgbClr val="806800"/>
                </a:solidFill>
                <a:latin typeface="Courier New" pitchFamily="49" charset="0"/>
                <a:cs typeface="Courier New" pitchFamily="49" charset="0"/>
              </a:rPr>
              <a:t>// core 1</a:t>
            </a:r>
          </a:p>
          <a:p>
            <a:pPr marL="0" lvl="1"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-infinity;</a:t>
            </a:r>
          </a:p>
          <a:p>
            <a:pPr marL="0" lvl="1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beg;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&lt; end;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if (max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]) max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lvl="1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infinity;</a:t>
            </a:r>
          </a:p>
          <a:p>
            <a:pPr marL="0" lvl="1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beg;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&lt; end;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if (min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arrB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]) min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arrB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35007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the Partial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Core 0 </a:t>
            </a:r>
            <a:r>
              <a:rPr lang="en-US" dirty="0" smtClean="0">
                <a:solidFill>
                  <a:srgbClr val="FF0000"/>
                </a:solidFill>
              </a:rPr>
              <a:t>reduces</a:t>
            </a:r>
            <a:r>
              <a:rPr lang="en-US" dirty="0" smtClean="0"/>
              <a:t> partial solution into final solution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Two new problems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Speedup is lowered due to </a:t>
            </a:r>
            <a:r>
              <a:rPr lang="en-US" dirty="0" smtClean="0">
                <a:solidFill>
                  <a:srgbClr val="FF0000"/>
                </a:solidFill>
              </a:rPr>
              <a:t>parallelization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overhead</a:t>
            </a:r>
            <a:r>
              <a:rPr lang="en-US" dirty="0" smtClean="0"/>
              <a:t> (extra work) and </a:t>
            </a:r>
            <a:r>
              <a:rPr lang="en-US" dirty="0" smtClean="0">
                <a:solidFill>
                  <a:srgbClr val="FF0000"/>
                </a:solidFill>
              </a:rPr>
              <a:t>load imbalance </a:t>
            </a:r>
            <a:r>
              <a:rPr lang="en-US" dirty="0" smtClean="0"/>
              <a:t>(core 0 does more)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Extra code introduces a new data race</a:t>
            </a:r>
            <a:endParaRPr lang="en-US" dirty="0" smtClean="0">
              <a:solidFill>
                <a:srgbClr val="33339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457200" y="1831447"/>
            <a:ext cx="4191000" cy="20574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buNone/>
            </a:pPr>
            <a:r>
              <a:rPr lang="en-US" sz="1400" b="1" dirty="0" smtClean="0">
                <a:solidFill>
                  <a:srgbClr val="806800"/>
                </a:solidFill>
                <a:latin typeface="Courier New" pitchFamily="49" charset="0"/>
                <a:cs typeface="Courier New" pitchFamily="49" charset="0"/>
              </a:rPr>
              <a:t>// core 0 code</a:t>
            </a:r>
          </a:p>
          <a:p>
            <a:pPr marL="0" lvl="1"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max0 = -infinity;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beg;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&lt; end;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if (max0 &lt;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]) max0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min0 = infinity;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beg;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&lt; end;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if (min0 &gt;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arrB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]) min0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arrB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lvl="1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(max0 &lt; max1) max0 = max1;</a:t>
            </a:r>
          </a:p>
          <a:p>
            <a:pPr marL="0" lvl="1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(min0 &gt; min1) min0 = min1;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4648200" y="1831448"/>
            <a:ext cx="4191000" cy="2057399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buNone/>
            </a:pPr>
            <a:r>
              <a:rPr lang="en-US" sz="1400" b="1" dirty="0" smtClean="0">
                <a:solidFill>
                  <a:srgbClr val="806800"/>
                </a:solidFill>
                <a:latin typeface="Courier New" pitchFamily="49" charset="0"/>
                <a:cs typeface="Courier New" pitchFamily="49" charset="0"/>
              </a:rPr>
              <a:t>// core 1 code</a:t>
            </a:r>
          </a:p>
          <a:p>
            <a:pPr marL="0" lvl="1"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max1 = -infinity;</a:t>
            </a:r>
          </a:p>
          <a:p>
            <a:pPr marL="0" lvl="1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beg;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&lt; end;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if (max1 &lt;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]) max1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lvl="1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min1 = infinity;</a:t>
            </a:r>
          </a:p>
          <a:p>
            <a:pPr marL="0" lvl="1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beg;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&lt; end;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if (min1 &gt;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arrB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]) min1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arrB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</p:txBody>
      </p:sp>
      <p:sp>
        <p:nvSpPr>
          <p:cNvPr id="7" name="Rounded Rectangular Callout 11"/>
          <p:cNvSpPr>
            <a:spLocks noChangeArrowheads="1"/>
          </p:cNvSpPr>
          <p:nvPr/>
        </p:nvSpPr>
        <p:spPr bwMode="auto">
          <a:xfrm>
            <a:off x="4876800" y="3998098"/>
            <a:ext cx="2057400" cy="533400"/>
          </a:xfrm>
          <a:prstGeom prst="wedgeRoundRectCallout">
            <a:avLst>
              <a:gd name="adj1" fmla="val 65445"/>
              <a:gd name="adj2" fmla="val -153053"/>
              <a:gd name="adj3" fmla="val 16667"/>
            </a:avLst>
          </a:prstGeom>
          <a:solidFill>
            <a:schemeClr val="tx2">
              <a:lumMod val="40000"/>
              <a:lumOff val="60000"/>
              <a:alpha val="8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SzPct val="55000"/>
            </a:pPr>
            <a:r>
              <a:rPr lang="en-US" sz="1200" dirty="0" smtClean="0"/>
              <a:t>Core 1 might write to </a:t>
            </a:r>
            <a:r>
              <a:rPr lang="en-US" sz="1200" i="1" dirty="0" smtClean="0"/>
              <a:t>min1</a:t>
            </a:r>
            <a:r>
              <a:rPr lang="en-US" sz="1200" dirty="0" smtClean="0"/>
              <a:t> </a:t>
            </a:r>
            <a:r>
              <a:rPr lang="en-US" sz="1200" b="1" dirty="0" smtClean="0"/>
              <a:t>after</a:t>
            </a:r>
            <a:r>
              <a:rPr lang="en-US" sz="1200" dirty="0" smtClean="0"/>
              <a:t> core 0 reads </a:t>
            </a:r>
            <a:r>
              <a:rPr lang="en-US" sz="1200" i="1" dirty="0" smtClean="0"/>
              <a:t>min1</a:t>
            </a:r>
            <a:endParaRPr lang="en-US" sz="1200" i="1" dirty="0"/>
          </a:p>
        </p:txBody>
      </p:sp>
      <p:sp>
        <p:nvSpPr>
          <p:cNvPr id="8" name="Rounded Rectangular Callout 11"/>
          <p:cNvSpPr>
            <a:spLocks noChangeArrowheads="1"/>
          </p:cNvSpPr>
          <p:nvPr/>
        </p:nvSpPr>
        <p:spPr bwMode="auto">
          <a:xfrm>
            <a:off x="4876800" y="3998098"/>
            <a:ext cx="2057400" cy="533400"/>
          </a:xfrm>
          <a:prstGeom prst="wedgeRoundRectCallout">
            <a:avLst>
              <a:gd name="adj1" fmla="val -110899"/>
              <a:gd name="adj2" fmla="val -83929"/>
              <a:gd name="adj3" fmla="val 16667"/>
            </a:avLst>
          </a:prstGeom>
          <a:solidFill>
            <a:schemeClr val="tx2">
              <a:lumMod val="40000"/>
              <a:lumOff val="60000"/>
              <a:alpha val="8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SzPct val="55000"/>
            </a:pPr>
            <a:r>
              <a:rPr lang="en-US" sz="1200" dirty="0" smtClean="0"/>
              <a:t>Core 1 might write to </a:t>
            </a:r>
            <a:r>
              <a:rPr lang="en-US" sz="1200" i="1" dirty="0" smtClean="0"/>
              <a:t>min1</a:t>
            </a:r>
            <a:r>
              <a:rPr lang="en-US" sz="1200" dirty="0" smtClean="0"/>
              <a:t> </a:t>
            </a:r>
            <a:r>
              <a:rPr lang="en-US" sz="1200" b="1" dirty="0" smtClean="0"/>
              <a:t>after</a:t>
            </a:r>
            <a:r>
              <a:rPr lang="en-US" sz="1200" dirty="0" smtClean="0"/>
              <a:t> core 0 reads </a:t>
            </a:r>
            <a:r>
              <a:rPr lang="en-US" sz="1200" i="1" dirty="0" smtClean="0"/>
              <a:t>min1</a:t>
            </a:r>
            <a:endParaRPr lang="en-US" sz="1200" i="1" dirty="0"/>
          </a:p>
        </p:txBody>
      </p:sp>
      <p:pic>
        <p:nvPicPr>
          <p:cNvPr id="9" name="Picture 2" descr="C:\Documents and Settings\Martin Burtscher\Local Settings\Temporary Internet Files\Content.IE5\QNWT6PGV\MC9004419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3881" y="5315532"/>
            <a:ext cx="1225258" cy="14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376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Core 0 must wait for core 1 if necessary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Need a synchronization primitive called a </a:t>
            </a:r>
            <a:r>
              <a:rPr lang="en-US" dirty="0" smtClean="0">
                <a:solidFill>
                  <a:srgbClr val="FF0000"/>
                </a:solidFill>
              </a:rPr>
              <a:t>barrier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Barriers make all cores wait for slowest core (thread)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2">
              <a:spcBef>
                <a:spcPts val="1200"/>
              </a:spcBef>
            </a:pPr>
            <a:endParaRPr lang="en-US" dirty="0" smtClean="0"/>
          </a:p>
          <a:p>
            <a:pPr lvl="2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Now the parallel code works correctly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This idea also works with more than 2 cores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457200" y="2839059"/>
            <a:ext cx="4191000" cy="2286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buNone/>
            </a:pPr>
            <a:r>
              <a:rPr lang="en-US" sz="1400" b="1" dirty="0" smtClean="0">
                <a:solidFill>
                  <a:srgbClr val="806800"/>
                </a:solidFill>
                <a:latin typeface="Courier New" pitchFamily="49" charset="0"/>
                <a:cs typeface="Courier New" pitchFamily="49" charset="0"/>
              </a:rPr>
              <a:t>// core 0 code</a:t>
            </a:r>
          </a:p>
          <a:p>
            <a:pPr marL="0" lvl="1"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max0 = -infinity;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beg;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&lt; end;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if (max0 &lt;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]) max0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min0 = infinity;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beg;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&lt; end;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if (min0 &gt;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arrB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]) min0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arrB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lvl="1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barrier();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if (max0 &lt; max1) max0 = max1;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if (min0 &gt; min1) min0 = min1;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4648200" y="2839060"/>
            <a:ext cx="4191000" cy="2285999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buNone/>
            </a:pPr>
            <a:r>
              <a:rPr lang="en-US" sz="1400" b="1" dirty="0" smtClean="0">
                <a:solidFill>
                  <a:srgbClr val="806800"/>
                </a:solidFill>
                <a:latin typeface="Courier New" pitchFamily="49" charset="0"/>
                <a:cs typeface="Courier New" pitchFamily="49" charset="0"/>
              </a:rPr>
              <a:t>// core 1 code</a:t>
            </a:r>
          </a:p>
          <a:p>
            <a:pPr marL="0" lvl="1"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max1 = -infinity;</a:t>
            </a:r>
          </a:p>
          <a:p>
            <a:pPr marL="0" lvl="1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beg;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&lt; end;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if (max1 &lt;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]) max1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lvl="1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min1 = infinity;</a:t>
            </a:r>
          </a:p>
          <a:p>
            <a:pPr marL="0" lvl="1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beg;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&lt; end;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if (min1 &gt;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arrB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]) min1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arrB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lvl="1"/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barrier();</a:t>
            </a:r>
          </a:p>
          <a:p>
            <a:pPr marL="0" lvl="1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" name="Picture 2" descr="C:\Documents and Settings\Martin Burtscher\Local Settings\Temporary Internet Files\Content.IE5\QNWT6PGV\MC9004418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5002" y="5321147"/>
            <a:ext cx="1676400" cy="1357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698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Task parallelism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Cores execute different code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Data parallelism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Cores execute same code on different parts of data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Data race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Unsynchronized accesses to shared data (incl. write)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Private variable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Each core (thread, really) gets its own copy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Reduction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Combine multiple partial results into one final result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Barrier synchronization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Wait for all threads of program to reach barrier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4" descr="C:\Documents and Settings\Martin Burtscher\Local Settings\Temporary Internet Files\Content.IE5\B68Q7TDB\MCj0437095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810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774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Parallelizing Rank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Rank sort algorithm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Work distribution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Parallelization approaches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OpenMP pragmas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Performance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2" descr="C:\Documents and Settings\Martin Burtscher\Local Settings\Temporary Internet Files\Content.IE5\WNP9OJS9\MC90021205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244050"/>
            <a:ext cx="1561850" cy="1319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211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Learn how to assign a balanced workload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Chunked/blocked data distribution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Explore different ways to parallelize loops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Tradeoffs and complexity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Get to know parallelization aids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OpenMP, atomic operations, reductions, barriers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Understand performance metrics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Runtime, speedup and efficiency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2" descr="C:\Documents and Settings\Martin Burtscher\Local Settings\Temporary Internet Files\Content.IE5\B68Q7TDB\MCj029528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8581" y="5008562"/>
            <a:ext cx="1692275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836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Given an array with </a:t>
            </a:r>
            <a:r>
              <a:rPr lang="en-US" dirty="0" smtClean="0">
                <a:solidFill>
                  <a:srgbClr val="FF0000"/>
                </a:solidFill>
              </a:rPr>
              <a:t>unique</a:t>
            </a:r>
            <a:r>
              <a:rPr lang="en-US" dirty="0" smtClean="0"/>
              <a:t> elements, place the elements into another array in increasing order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For example, A =                            B =</a:t>
            </a:r>
          </a:p>
          <a:p>
            <a:pPr lvl="2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This algorithm </a:t>
            </a:r>
            <a:r>
              <a:rPr lang="en-US" dirty="0" smtClean="0">
                <a:solidFill>
                  <a:srgbClr val="FF0000"/>
                </a:solidFill>
              </a:rPr>
              <a:t>counts</a:t>
            </a:r>
            <a:r>
              <a:rPr lang="en-US" dirty="0" smtClean="0"/>
              <a:t> how many elements are smaller to determine the insertion point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For example, there are 5 elements that are smaller than 7, so the 7 will have to go into B[5]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Similarly, there are 2 elements that are smaller than 4, so the 4 will have to go into B[2],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5204553" y="227406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2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509353" y="227406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9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680553" y="227406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4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985353" y="227406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5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290153" y="227406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94953" y="227406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7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899753" y="227406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499953" y="2274064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804753" y="2274064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109553" y="2274064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414353" y="2274064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5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719153" y="2274064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6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8023953" y="2274064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7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8328753" y="2274064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9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8027684" y="2640348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8332484" y="2640348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6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6503684" y="2640348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808484" y="2640348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113284" y="2640348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2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7418084" y="2640348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3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722884" y="2640348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594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 Sort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Doubly nested loop</a:t>
            </a:r>
          </a:p>
          <a:p>
            <a:pPr lvl="1"/>
            <a:r>
              <a:rPr lang="en-US" dirty="0" smtClean="0"/>
              <a:t>Outer loop goes over all elements of array A</a:t>
            </a:r>
          </a:p>
          <a:p>
            <a:pPr lvl="1"/>
            <a:r>
              <a:rPr lang="en-US" dirty="0" smtClean="0"/>
              <a:t>Inner loop counts how many elements are smaller</a:t>
            </a:r>
          </a:p>
          <a:p>
            <a:pPr lvl="1"/>
            <a:r>
              <a:rPr lang="en-US" dirty="0" smtClean="0"/>
              <a:t>Finally, element is inserted at corresponding index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457200" y="3303229"/>
            <a:ext cx="8305800" cy="2133600"/>
          </a:xfrm>
          <a:prstGeom prst="rect">
            <a:avLst/>
          </a:prstGeom>
          <a:gradFill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760" lvl="1">
              <a:buNone/>
            </a:pPr>
            <a:r>
              <a:rPr lang="en-US" sz="1600" b="1" dirty="0" smtClean="0">
                <a:solidFill>
                  <a:srgbClr val="AD8C00"/>
                </a:solidFill>
                <a:latin typeface="Courier New" pitchFamily="49" charset="0"/>
                <a:cs typeface="Courier New" pitchFamily="49" charset="0"/>
              </a:rPr>
              <a:t>// A and B are arrays of SIZE elements, A’s elements are unique</a:t>
            </a:r>
          </a:p>
          <a:p>
            <a:pPr marL="365760" lvl="1"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for (j = 0; j &lt; SIZE; j++) {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if (A[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 &gt; A[j])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B[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5489146" y="5208240"/>
            <a:ext cx="2286000" cy="838199"/>
          </a:xfrm>
          <a:prstGeom prst="rect">
            <a:avLst/>
          </a:prstGeom>
          <a:gradFill flip="none" rotWithShape="1">
            <a:gsLst>
              <a:gs pos="0">
                <a:srgbClr val="D5EDFF"/>
              </a:gs>
              <a:gs pos="100000">
                <a:srgbClr val="A3D8FF"/>
              </a:gs>
              <a:gs pos="100000">
                <a:srgbClr val="85C2FF"/>
              </a:gs>
              <a:gs pos="10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ln w="9525" cap="flat" cmpd="sng" algn="ctr">
            <a:solidFill>
              <a:srgbClr val="0070C0"/>
            </a:solidFill>
            <a:prstDash val="solid"/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400" dirty="0" smtClean="0"/>
              <a:t>Execution time:</a:t>
            </a:r>
          </a:p>
          <a:p>
            <a:pPr algn="ctr" eaLnBrk="1" hangingPunct="1"/>
            <a:r>
              <a:rPr lang="en-US" sz="2200" dirty="0" smtClean="0"/>
              <a:t>SIZE</a:t>
            </a:r>
            <a:r>
              <a:rPr lang="en-US" sz="2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200" dirty="0" smtClean="0"/>
              <a:t> iterations</a:t>
            </a:r>
          </a:p>
        </p:txBody>
      </p:sp>
    </p:spTree>
    <p:extLst>
      <p:ext uri="{BB962C8B-B14F-4D97-AF65-F5344CB8AC3E}">
        <p14:creationId xmlns:p14="http://schemas.microsoft.com/office/powerpoint/2010/main" val="24561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the Work Across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Assume that we have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threads (cores) and that SIZE is an integer multiple of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Each thread has a unique </a:t>
            </a:r>
            <a:r>
              <a:rPr lang="en-US" dirty="0" smtClean="0">
                <a:solidFill>
                  <a:srgbClr val="FF0000"/>
                </a:solidFill>
              </a:rPr>
              <a:t>ID</a:t>
            </a:r>
            <a:r>
              <a:rPr lang="en-US" dirty="0" smtClean="0"/>
              <a:t> = 0, 1, …,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-1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Then we can easily assign each thread an equal </a:t>
            </a:r>
            <a:r>
              <a:rPr lang="en-US" dirty="0" smtClean="0">
                <a:solidFill>
                  <a:srgbClr val="FF0000"/>
                </a:solidFill>
              </a:rPr>
              <a:t>chunk</a:t>
            </a:r>
            <a:r>
              <a:rPr lang="en-US" dirty="0" smtClean="0"/>
              <a:t> of work of 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/>
              <a:t> = SIZE / </a:t>
            </a:r>
            <a:r>
              <a:rPr lang="en-US" dirty="0" smtClean="0">
                <a:solidFill>
                  <a:srgbClr val="FF0000"/>
                </a:solidFill>
              </a:rPr>
              <a:t>T </a:t>
            </a:r>
            <a:r>
              <a:rPr lang="en-US" dirty="0" smtClean="0"/>
              <a:t>array elements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Each thread gets elements </a:t>
            </a:r>
            <a:r>
              <a:rPr lang="en-US" dirty="0" smtClean="0">
                <a:solidFill>
                  <a:srgbClr val="FF0000"/>
                </a:solidFill>
              </a:rPr>
              <a:t>ID</a:t>
            </a:r>
            <a:r>
              <a:rPr lang="en-US" dirty="0" smtClean="0"/>
              <a:t>*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/>
              <a:t> through (</a:t>
            </a:r>
            <a:r>
              <a:rPr lang="en-US" dirty="0" smtClean="0">
                <a:solidFill>
                  <a:srgbClr val="FF0000"/>
                </a:solidFill>
              </a:rPr>
              <a:t>ID</a:t>
            </a:r>
            <a:r>
              <a:rPr lang="en-US" dirty="0" smtClean="0"/>
              <a:t>+1)*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/>
              <a:t>-1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E.g., SIZE = 20 and T = 4 (W = 5) yields this: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2" name="Rectangle 51"/>
          <p:cNvSpPr/>
          <p:nvPr/>
        </p:nvSpPr>
        <p:spPr bwMode="auto">
          <a:xfrm>
            <a:off x="3048000" y="4898833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5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352800" y="4898833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6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3657600" y="4898833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7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962400" y="4898833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8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267200" y="4898833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9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572000" y="4898833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10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876800" y="4898833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11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181600" y="4898833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486400" y="4898833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13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791200" y="4898833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14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6096000" y="4898833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15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400800" y="4898833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6705600" y="4898833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7010400" y="4898833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7315200" y="4898833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19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1524000" y="4898833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0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1828800" y="4898833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2133600" y="4898833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2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438400" y="4898833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3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743200" y="4898833"/>
            <a:ext cx="304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4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3048000" y="508428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3352800" y="508428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-9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3657600" y="508428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5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3962400" y="508428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10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4267200" y="508428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-3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4572000" y="508428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-8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4876800" y="508428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4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181600" y="508428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-1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5486400" y="508428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2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5791200" y="508428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-5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6096000" y="508428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8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6400800" y="508428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6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6705600" y="508428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9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7010400" y="508428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-7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7315200" y="508428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-4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1524000" y="508428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3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1828800" y="508428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-2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2133600" y="508428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0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2438400" y="508428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7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2743200" y="5084284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-6</a:t>
            </a:r>
          </a:p>
        </p:txBody>
      </p:sp>
      <p:sp>
        <p:nvSpPr>
          <p:cNvPr id="92" name="Left Brace 91"/>
          <p:cNvSpPr/>
          <p:nvPr/>
        </p:nvSpPr>
        <p:spPr bwMode="auto">
          <a:xfrm rot="16200000">
            <a:off x="3695700" y="4893784"/>
            <a:ext cx="228600" cy="1524000"/>
          </a:xfrm>
          <a:prstGeom prst="leftBrace">
            <a:avLst>
              <a:gd name="adj1" fmla="val 53494"/>
              <a:gd name="adj2" fmla="val 4951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Left Brace 92"/>
          <p:cNvSpPr/>
          <p:nvPr/>
        </p:nvSpPr>
        <p:spPr bwMode="auto">
          <a:xfrm rot="16200000">
            <a:off x="5219700" y="4893785"/>
            <a:ext cx="228600" cy="1524000"/>
          </a:xfrm>
          <a:prstGeom prst="leftBrace">
            <a:avLst>
              <a:gd name="adj1" fmla="val 53494"/>
              <a:gd name="adj2" fmla="val 4951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 rot="16200000">
            <a:off x="6743700" y="4893785"/>
            <a:ext cx="228600" cy="1524000"/>
          </a:xfrm>
          <a:prstGeom prst="leftBrace">
            <a:avLst>
              <a:gd name="adj1" fmla="val 53494"/>
              <a:gd name="adj2" fmla="val 4951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Left Brace 94"/>
          <p:cNvSpPr/>
          <p:nvPr/>
        </p:nvSpPr>
        <p:spPr bwMode="auto">
          <a:xfrm rot="16200000">
            <a:off x="2171700" y="4893785"/>
            <a:ext cx="228600" cy="1524000"/>
          </a:xfrm>
          <a:prstGeom prst="leftBrace">
            <a:avLst>
              <a:gd name="adj1" fmla="val 53494"/>
              <a:gd name="adj2" fmla="val 4951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47800" y="568942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333397"/>
                </a:solidFill>
                <a:latin typeface="Calibri" pitchFamily="34" charset="0"/>
              </a:rPr>
              <a:t>thread 0       thread 1       thread 2       thread 3</a:t>
            </a:r>
            <a:endParaRPr lang="en-US" sz="2400" dirty="0">
              <a:solidFill>
                <a:srgbClr val="333397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46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Rank Sort (Version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dirty="0" smtClean="0"/>
              <a:t>We first attempt to parallelize the </a:t>
            </a:r>
            <a:r>
              <a:rPr lang="en-US" dirty="0" smtClean="0">
                <a:solidFill>
                  <a:srgbClr val="FF0000"/>
                </a:solidFill>
              </a:rPr>
              <a:t>outer</a:t>
            </a:r>
            <a:r>
              <a:rPr lang="en-US" dirty="0" smtClean="0"/>
              <a:t> loop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Read-only variables can safely be </a:t>
            </a:r>
            <a:r>
              <a:rPr lang="en-US" dirty="0" smtClean="0">
                <a:solidFill>
                  <a:srgbClr val="FF0000"/>
                </a:solidFill>
              </a:rPr>
              <a:t>shared</a:t>
            </a:r>
            <a:r>
              <a:rPr lang="en-US" dirty="0" smtClean="0"/>
              <a:t>: W, SIZE, A[]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Each thread needs some </a:t>
            </a:r>
            <a:r>
              <a:rPr lang="en-US" dirty="0" smtClean="0">
                <a:solidFill>
                  <a:srgbClr val="FF0000"/>
                </a:solidFill>
              </a:rPr>
              <a:t>private</a:t>
            </a:r>
            <a:r>
              <a:rPr lang="en-US" dirty="0" smtClean="0"/>
              <a:t> variables: </a:t>
            </a:r>
            <a:r>
              <a:rPr lang="en-US" dirty="0" err="1" smtClean="0"/>
              <a:t>i</a:t>
            </a:r>
            <a:r>
              <a:rPr lang="en-US" dirty="0" smtClean="0"/>
              <a:t>, j, </a:t>
            </a:r>
            <a:r>
              <a:rPr lang="en-US" dirty="0" err="1" smtClean="0"/>
              <a:t>cnt</a:t>
            </a:r>
            <a:r>
              <a:rPr lang="en-US" dirty="0" smtClean="0"/>
              <a:t>, ID</a:t>
            </a:r>
          </a:p>
          <a:p>
            <a:pPr lvl="2">
              <a:spcBef>
                <a:spcPts val="900"/>
              </a:spcBef>
            </a:pPr>
            <a:r>
              <a:rPr lang="en-US" dirty="0" smtClean="0"/>
              <a:t>Needed to avoid data races and overwriting each other’s data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For unique elements in A[], the algorithm guarantees that the writes to </a:t>
            </a:r>
            <a:r>
              <a:rPr lang="en-US" dirty="0" smtClean="0">
                <a:solidFill>
                  <a:srgbClr val="FF0000"/>
                </a:solidFill>
              </a:rPr>
              <a:t>shared</a:t>
            </a:r>
            <a:r>
              <a:rPr lang="en-US" dirty="0" smtClean="0"/>
              <a:t> B[] won’t result in a data 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457200" y="4129494"/>
            <a:ext cx="8229600" cy="21336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760" lvl="1">
              <a:buNone/>
            </a:pPr>
            <a:r>
              <a:rPr lang="en-US" sz="1600" b="1" dirty="0" smtClean="0">
                <a:solidFill>
                  <a:srgbClr val="AD8C00"/>
                </a:solidFill>
                <a:latin typeface="Courier New" pitchFamily="49" charset="0"/>
                <a:cs typeface="Courier New" pitchFamily="49" charset="0"/>
              </a:rPr>
              <a:t>// identical parallel code for each thread (ID is different)</a:t>
            </a:r>
          </a:p>
          <a:p>
            <a:pPr marL="365760" lvl="1"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ID*W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(ID+1)*W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for (j = 0; j &lt; SIZE; j++) {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if (A[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 &gt; A[j])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B[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5791200" y="5120093"/>
            <a:ext cx="2590800" cy="838199"/>
          </a:xfrm>
          <a:prstGeom prst="rect">
            <a:avLst/>
          </a:prstGeom>
          <a:gradFill flip="none" rotWithShape="1">
            <a:gsLst>
              <a:gs pos="0">
                <a:srgbClr val="D5EDFF"/>
              </a:gs>
              <a:gs pos="100000">
                <a:srgbClr val="A3D8FF"/>
              </a:gs>
              <a:gs pos="100000">
                <a:srgbClr val="85C2FF"/>
              </a:gs>
              <a:gs pos="10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ln w="9525" cap="flat" cmpd="sng" algn="ctr">
            <a:solidFill>
              <a:srgbClr val="0070C0"/>
            </a:solidFill>
            <a:prstDash val="solid"/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400" dirty="0" smtClean="0"/>
              <a:t>Execution time:</a:t>
            </a:r>
          </a:p>
          <a:p>
            <a:pPr algn="ctr" eaLnBrk="1" hangingPunct="1"/>
            <a:r>
              <a:rPr lang="en-US" sz="2200" dirty="0" smtClean="0"/>
              <a:t>SIZE</a:t>
            </a:r>
            <a:r>
              <a:rPr lang="en-US" sz="2200" b="1" baseline="30000" dirty="0" smtClean="0"/>
              <a:t>2</a:t>
            </a:r>
            <a:r>
              <a:rPr lang="en-US" sz="2200" dirty="0" smtClean="0"/>
              <a:t> / T iterations</a:t>
            </a:r>
          </a:p>
        </p:txBody>
      </p:sp>
      <p:sp>
        <p:nvSpPr>
          <p:cNvPr id="7" name="Rounded Rectangular Callout 11"/>
          <p:cNvSpPr>
            <a:spLocks noChangeArrowheads="1"/>
          </p:cNvSpPr>
          <p:nvPr/>
        </p:nvSpPr>
        <p:spPr bwMode="auto">
          <a:xfrm>
            <a:off x="6781800" y="4510493"/>
            <a:ext cx="1371600" cy="533400"/>
          </a:xfrm>
          <a:prstGeom prst="wedgeRoundRectCallout">
            <a:avLst>
              <a:gd name="adj1" fmla="val -51100"/>
              <a:gd name="adj2" fmla="val 138653"/>
              <a:gd name="adj3" fmla="val 16667"/>
            </a:avLst>
          </a:prstGeom>
          <a:solidFill>
            <a:schemeClr val="tx2">
              <a:lumMod val="40000"/>
              <a:lumOff val="60000"/>
              <a:alpha val="8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SzPct val="55000"/>
            </a:pPr>
            <a:r>
              <a:rPr lang="en-US" sz="1200" dirty="0" smtClean="0"/>
              <a:t>Complexity is still O(</a:t>
            </a:r>
            <a:r>
              <a:rPr lang="en-US" sz="1200" i="1" dirty="0" smtClean="0"/>
              <a:t>n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8835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1: Parallel Array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the max/min array elements</a:t>
            </a:r>
          </a:p>
          <a:p>
            <a:endParaRPr lang="en-US" dirty="0" smtClean="0"/>
          </a:p>
          <a:p>
            <a:r>
              <a:rPr lang="en-US" dirty="0" smtClean="0"/>
              <a:t>Max/min using 2 cores</a:t>
            </a:r>
          </a:p>
          <a:p>
            <a:endParaRPr lang="en-US" dirty="0" smtClean="0"/>
          </a:p>
          <a:p>
            <a:r>
              <a:rPr lang="en-US" dirty="0" smtClean="0"/>
              <a:t>Alternate approach</a:t>
            </a:r>
          </a:p>
          <a:p>
            <a:endParaRPr lang="en-US" dirty="0" smtClean="0"/>
          </a:p>
          <a:p>
            <a:r>
              <a:rPr lang="en-US" dirty="0" smtClean="0"/>
              <a:t>Parallelism bugs</a:t>
            </a:r>
          </a:p>
          <a:p>
            <a:endParaRPr lang="en-US" dirty="0" smtClean="0"/>
          </a:p>
          <a:p>
            <a:r>
              <a:rPr lang="en-US" dirty="0" smtClean="0"/>
              <a:t>Fixing data races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2" descr="C:\Documents and Settings\Martin Burtscher\Local Settings\Temporary Internet Files\Content.IE5\WNP9OJS9\MC90021205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244050"/>
            <a:ext cx="1561850" cy="1319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463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Parallelization with OpenMP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dirty="0" smtClean="0"/>
              <a:t>Many compilers support OpenMP parallelization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Programmer has to mark which code to parallelize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Programmer has to provide some info to compiler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Special OpenMP </a:t>
            </a:r>
            <a:r>
              <a:rPr lang="en-US" i="1" dirty="0" err="1" smtClean="0">
                <a:solidFill>
                  <a:srgbClr val="FF0000"/>
                </a:solidFill>
              </a:rPr>
              <a:t>pragmas</a:t>
            </a:r>
            <a:r>
              <a:rPr lang="en-US" dirty="0" smtClean="0"/>
              <a:t> serve this purpose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They are ignored by compilers w/o OpenMP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457200" y="3887119"/>
            <a:ext cx="8229600" cy="23622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760" lvl="1">
              <a:buNone/>
            </a:pPr>
            <a:r>
              <a:rPr lang="en-US" sz="1600" b="1" dirty="0" smtClean="0">
                <a:solidFill>
                  <a:srgbClr val="AD8C00"/>
                </a:solidFill>
                <a:latin typeface="Courier New" pitchFamily="49" charset="0"/>
                <a:cs typeface="Courier New" pitchFamily="49" charset="0"/>
              </a:rPr>
              <a:t>// parallelization using OpenMP</a:t>
            </a:r>
          </a:p>
          <a:p>
            <a:pPr marL="365760" lvl="1"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marL="365760" lvl="1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#pragma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parallel for private(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j,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shared(A, B, SIZE)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for (j = 0; j &lt; SIZE; j++) {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if (A[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 &gt; A[j])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B[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9" name="Picture 2" descr="openmp.o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5182519"/>
            <a:ext cx="2667000" cy="952501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</p:spPr>
      </p:pic>
      <p:sp>
        <p:nvSpPr>
          <p:cNvPr id="10" name="Rounded Rectangular Callout 11"/>
          <p:cNvSpPr>
            <a:spLocks noChangeArrowheads="1"/>
          </p:cNvSpPr>
          <p:nvPr/>
        </p:nvSpPr>
        <p:spPr bwMode="auto">
          <a:xfrm>
            <a:off x="3514381" y="5563519"/>
            <a:ext cx="1905917" cy="533400"/>
          </a:xfrm>
          <a:prstGeom prst="wedgeRoundRectCallout">
            <a:avLst>
              <a:gd name="adj1" fmla="val -69522"/>
              <a:gd name="adj2" fmla="val -210467"/>
              <a:gd name="adj3" fmla="val 16667"/>
            </a:avLst>
          </a:prstGeom>
          <a:solidFill>
            <a:schemeClr val="tx2">
              <a:lumMod val="40000"/>
              <a:lumOff val="60000"/>
              <a:alpha val="8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SzPct val="55000"/>
            </a:pPr>
            <a:r>
              <a:rPr lang="en-US" sz="1200" dirty="0" smtClean="0"/>
              <a:t>Compiler automatically generates ID, W, </a:t>
            </a:r>
            <a:r>
              <a:rPr lang="en-US" sz="1200" i="1" dirty="0" smtClean="0"/>
              <a:t>etc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11" name="Rounded Rectangular Callout 10"/>
          <p:cNvSpPr>
            <a:spLocks noChangeArrowheads="1"/>
          </p:cNvSpPr>
          <p:nvPr/>
        </p:nvSpPr>
        <p:spPr bwMode="auto">
          <a:xfrm>
            <a:off x="5518543" y="4529770"/>
            <a:ext cx="1884802" cy="533400"/>
          </a:xfrm>
          <a:prstGeom prst="wedgeRoundRectCallout">
            <a:avLst>
              <a:gd name="adj1" fmla="val -88936"/>
              <a:gd name="adj2" fmla="val -60425"/>
              <a:gd name="adj3" fmla="val 16667"/>
            </a:avLst>
          </a:prstGeom>
          <a:solidFill>
            <a:schemeClr val="tx2">
              <a:lumMod val="40000"/>
              <a:lumOff val="60000"/>
              <a:alpha val="8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SzPct val="55000"/>
            </a:pPr>
            <a:r>
              <a:rPr lang="en-US" sz="1200" dirty="0" smtClean="0"/>
              <a:t>Pragma clauses provide additional information</a:t>
            </a:r>
            <a:endParaRPr lang="en-US" sz="1200" dirty="0"/>
          </a:p>
        </p:txBody>
      </p:sp>
      <p:sp>
        <p:nvSpPr>
          <p:cNvPr id="12" name="Rounded Rectangular Callout 11"/>
          <p:cNvSpPr>
            <a:spLocks noChangeArrowheads="1"/>
          </p:cNvSpPr>
          <p:nvPr/>
        </p:nvSpPr>
        <p:spPr bwMode="auto">
          <a:xfrm>
            <a:off x="4822634" y="3635555"/>
            <a:ext cx="1882966" cy="533400"/>
          </a:xfrm>
          <a:prstGeom prst="wedgeRoundRectCallout">
            <a:avLst>
              <a:gd name="adj1" fmla="val -101223"/>
              <a:gd name="adj2" fmla="val 75891"/>
              <a:gd name="adj3" fmla="val 16667"/>
            </a:avLst>
          </a:prstGeom>
          <a:solidFill>
            <a:schemeClr val="tx2">
              <a:lumMod val="40000"/>
              <a:lumOff val="60000"/>
              <a:alpha val="8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SzPct val="55000"/>
            </a:pPr>
            <a:r>
              <a:rPr lang="en-US" sz="1200" dirty="0" smtClean="0"/>
              <a:t>Pragma tells compiler to parallelize this </a:t>
            </a:r>
            <a:r>
              <a:rPr lang="en-US" sz="1200" i="1" dirty="0" smtClean="0"/>
              <a:t>for</a:t>
            </a:r>
            <a:r>
              <a:rPr lang="en-US" sz="1200" dirty="0" smtClean="0"/>
              <a:t> loop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6985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Rank Sort (Versions 2 and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We now attempt to parallelize the </a:t>
            </a:r>
            <a:r>
              <a:rPr lang="en-US" dirty="0" smtClean="0">
                <a:solidFill>
                  <a:srgbClr val="FF0000"/>
                </a:solidFill>
              </a:rPr>
              <a:t>inner</a:t>
            </a:r>
            <a:r>
              <a:rPr lang="en-US" dirty="0" smtClean="0"/>
              <a:t> loop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Outer loop code is run by one thread only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Multiple threads are used to run the inner loop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Problem: lots of potential data races on </a:t>
            </a:r>
            <a:r>
              <a:rPr lang="en-US" dirty="0" err="1" smtClean="0"/>
              <a:t>cnt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457200" y="3589661"/>
            <a:ext cx="8229600" cy="21336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760" lvl="1">
              <a:buNone/>
            </a:pPr>
            <a:r>
              <a:rPr lang="en-US" sz="1600" b="1" dirty="0" smtClean="0">
                <a:solidFill>
                  <a:srgbClr val="AD8C00"/>
                </a:solidFill>
                <a:latin typeface="Courier New" pitchFamily="49" charset="0"/>
                <a:cs typeface="Courier New" pitchFamily="49" charset="0"/>
              </a:rPr>
              <a:t>// identical parallel code for each thread (ID is different)</a:t>
            </a:r>
          </a:p>
          <a:p>
            <a:pPr marL="365760" lvl="1"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>
              <a:buNone/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marL="0" lvl="1">
              <a:buNone/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for (j =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ID*W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j &lt;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(ID+1)*W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j++) {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if (A[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 &gt; A[j])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B[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lvl="1">
              <a:buNone/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5625945" y="5285348"/>
            <a:ext cx="2590800" cy="838199"/>
          </a:xfrm>
          <a:prstGeom prst="rect">
            <a:avLst/>
          </a:prstGeom>
          <a:gradFill flip="none" rotWithShape="1">
            <a:gsLst>
              <a:gs pos="0">
                <a:srgbClr val="D5EDFF"/>
              </a:gs>
              <a:gs pos="100000">
                <a:srgbClr val="A3D8FF"/>
              </a:gs>
              <a:gs pos="100000">
                <a:srgbClr val="85C2FF"/>
              </a:gs>
              <a:gs pos="10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ln w="9525" cap="flat" cmpd="sng" algn="ctr">
            <a:solidFill>
              <a:srgbClr val="0070C0"/>
            </a:solidFill>
            <a:prstDash val="solid"/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400" dirty="0" smtClean="0"/>
              <a:t>Execution time:</a:t>
            </a:r>
          </a:p>
          <a:p>
            <a:pPr algn="ctr" eaLnBrk="1" hangingPunct="1"/>
            <a:r>
              <a:rPr lang="en-US" sz="2200" dirty="0" smtClean="0"/>
              <a:t>SIZE</a:t>
            </a:r>
            <a:r>
              <a:rPr lang="en-US" sz="2200" b="1" baseline="30000" dirty="0" smtClean="0"/>
              <a:t>2</a:t>
            </a:r>
            <a:r>
              <a:rPr lang="en-US" sz="2200" dirty="0" smtClean="0"/>
              <a:t> / T iterations</a:t>
            </a:r>
          </a:p>
        </p:txBody>
      </p:sp>
    </p:spTree>
    <p:extLst>
      <p:ext uri="{BB962C8B-B14F-4D97-AF65-F5344CB8AC3E}">
        <p14:creationId xmlns:p14="http://schemas.microsoft.com/office/powerpoint/2010/main" val="256298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Rank Sort (Versions 2 and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900"/>
              </a:spcBef>
            </a:pPr>
            <a:r>
              <a:rPr lang="en-US" dirty="0" smtClean="0"/>
              <a:t>Avoiding possible data races on </a:t>
            </a:r>
            <a:r>
              <a:rPr lang="en-US" dirty="0" err="1" smtClean="0"/>
              <a:t>cnt</a:t>
            </a:r>
            <a:endParaRPr lang="en-US" dirty="0" smtClean="0"/>
          </a:p>
          <a:p>
            <a:pPr lvl="1">
              <a:spcBef>
                <a:spcPts val="900"/>
              </a:spcBef>
            </a:pPr>
            <a:r>
              <a:rPr lang="en-US" dirty="0" smtClean="0"/>
              <a:t>Should </a:t>
            </a:r>
            <a:r>
              <a:rPr lang="en-US" dirty="0" err="1" smtClean="0"/>
              <a:t>cnt</a:t>
            </a:r>
            <a:r>
              <a:rPr lang="en-US" dirty="0" smtClean="0"/>
              <a:t> be a private or a shared variable?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If shared, then the increment may result in a data race</a:t>
            </a:r>
          </a:p>
          <a:p>
            <a:pPr lvl="2">
              <a:spcBef>
                <a:spcPts val="900"/>
              </a:spcBef>
            </a:pPr>
            <a:r>
              <a:rPr lang="en-US" dirty="0" smtClean="0"/>
              <a:t>We need an </a:t>
            </a:r>
            <a:r>
              <a:rPr lang="en-US" dirty="0" smtClean="0">
                <a:solidFill>
                  <a:srgbClr val="FF0000"/>
                </a:solidFill>
              </a:rPr>
              <a:t>atomic</a:t>
            </a:r>
            <a:r>
              <a:rPr lang="en-US" dirty="0" smtClean="0"/>
              <a:t> (uninterruptable) increment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If private, then we have to combine the partial counts</a:t>
            </a:r>
          </a:p>
          <a:p>
            <a:pPr lvl="2">
              <a:spcBef>
                <a:spcPts val="900"/>
              </a:spcBef>
            </a:pPr>
            <a:r>
              <a:rPr lang="en-US" dirty="0" smtClean="0"/>
              <a:t>We need to </a:t>
            </a:r>
            <a:r>
              <a:rPr lang="en-US" dirty="0" smtClean="0">
                <a:solidFill>
                  <a:srgbClr val="FF0000"/>
                </a:solidFill>
              </a:rPr>
              <a:t>reduce</a:t>
            </a:r>
            <a:r>
              <a:rPr lang="en-US" dirty="0" smtClean="0"/>
              <a:t> (combine) the many counts into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457200" y="4140510"/>
            <a:ext cx="4191000" cy="21336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buNone/>
            </a:pPr>
            <a:r>
              <a:rPr lang="en-US" sz="1400" b="1" dirty="0" smtClean="0">
                <a:solidFill>
                  <a:srgbClr val="AD8C00"/>
                </a:solidFill>
                <a:latin typeface="Courier New" pitchFamily="49" charset="0"/>
                <a:cs typeface="Courier New" pitchFamily="49" charset="0"/>
              </a:rPr>
              <a:t>// parallel code with atomic </a:t>
            </a:r>
            <a:r>
              <a:rPr lang="en-US" sz="1400" b="1" dirty="0" err="1" smtClean="0">
                <a:solidFill>
                  <a:srgbClr val="AD8C00"/>
                </a:solidFill>
                <a:latin typeface="Courier New" pitchFamily="49" charset="0"/>
                <a:cs typeface="Courier New" pitchFamily="49" charset="0"/>
              </a:rPr>
              <a:t>incremnt</a:t>
            </a:r>
            <a:endParaRPr lang="en-US" sz="1400" b="1" dirty="0" smtClean="0">
              <a:solidFill>
                <a:srgbClr val="AD8C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>
              <a:buNone/>
            </a:pPr>
            <a:endParaRPr lang="en-US" sz="4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>
              <a:buNone/>
            </a:pP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4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4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marL="0" lvl="1">
              <a:buNone/>
            </a:pP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for (j = ID*W; j &lt; (ID+1)*W; j++) {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if (A[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 &gt; A[j])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atomicInc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B[</a:t>
            </a:r>
            <a:r>
              <a:rPr lang="en-US" sz="14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sz="14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lvl="1">
              <a:buNone/>
            </a:pP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4648200" y="4140510"/>
            <a:ext cx="4191000" cy="21336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buNone/>
            </a:pPr>
            <a:r>
              <a:rPr lang="en-US" sz="1400" b="1" dirty="0" smtClean="0">
                <a:solidFill>
                  <a:srgbClr val="AD8C00"/>
                </a:solidFill>
                <a:latin typeface="Courier New" pitchFamily="49" charset="0"/>
                <a:cs typeface="Courier New" pitchFamily="49" charset="0"/>
              </a:rPr>
              <a:t>// parallel code with reduction</a:t>
            </a:r>
          </a:p>
          <a:p>
            <a:pPr marL="0" lvl="1">
              <a:buNone/>
            </a:pPr>
            <a:endParaRPr lang="en-US" sz="4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>
              <a:buNone/>
            </a:pP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4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4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marL="0" lvl="1">
              <a:buNone/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c[ID] = 0;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for (j = ID*W; j &lt; (ID+1)*W; j++) {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if (A[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 &gt; A[j]) c[ID]++;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(c, T);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B[</a:t>
            </a:r>
            <a:r>
              <a:rPr lang="en-US" sz="14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sz="14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lvl="1">
              <a:buNone/>
            </a:pP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413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4648200" y="1353209"/>
            <a:ext cx="4191000" cy="21336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buNone/>
            </a:pPr>
            <a:r>
              <a:rPr lang="en-US" sz="1400" b="1" dirty="0" smtClean="0">
                <a:solidFill>
                  <a:srgbClr val="AD8C00"/>
                </a:solidFill>
                <a:latin typeface="Courier New" pitchFamily="49" charset="0"/>
                <a:cs typeface="Courier New" pitchFamily="49" charset="0"/>
              </a:rPr>
              <a:t>// OpenMP code with reduction</a:t>
            </a:r>
          </a:p>
          <a:p>
            <a:pPr marL="0" lvl="1">
              <a:buNone/>
            </a:pPr>
            <a:endParaRPr lang="en-US" sz="4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>
              <a:buNone/>
            </a:pPr>
            <a:endParaRPr lang="en-US" sz="1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#pragma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parallel for private(j) shared(A, SIZE)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reduction(+ :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for (j = 0; j &lt; SIZE; j++) {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if (A[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 &gt; A[j])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457200" y="1353209"/>
            <a:ext cx="4191000" cy="21336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buNone/>
            </a:pPr>
            <a:r>
              <a:rPr lang="en-US" sz="1400" b="1" dirty="0" smtClean="0">
                <a:solidFill>
                  <a:srgbClr val="AD8C00"/>
                </a:solidFill>
                <a:latin typeface="Courier New" pitchFamily="49" charset="0"/>
                <a:cs typeface="Courier New" pitchFamily="49" charset="0"/>
              </a:rPr>
              <a:t>// OpenMP code with atomic increment</a:t>
            </a:r>
          </a:p>
          <a:p>
            <a:pPr marL="0" lvl="1">
              <a:buNone/>
            </a:pPr>
            <a:endParaRPr lang="en-US" sz="4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>
              <a:buNone/>
            </a:pP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#pragma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parallel for private(j)   shared(A, SIZE,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for (j = 0; j &lt; SIZE; j++) {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if (A[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 &gt; A[j])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#pragma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atomic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0" lvl="1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OpenMP Code (Versions 2 and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Performance implications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Atomic version prevents multiple threads from accessing </a:t>
            </a:r>
            <a:r>
              <a:rPr lang="en-US" dirty="0" err="1" smtClean="0"/>
              <a:t>cnt</a:t>
            </a:r>
            <a:r>
              <a:rPr lang="en-US" dirty="0" smtClean="0"/>
              <a:t> simultaneously, i.e., lowers parallelism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Reduction version includes extra code, which slows down execution and causes some load imbalance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Rounded Rectangular Callout 11"/>
          <p:cNvSpPr>
            <a:spLocks noChangeArrowheads="1"/>
          </p:cNvSpPr>
          <p:nvPr/>
        </p:nvSpPr>
        <p:spPr bwMode="auto">
          <a:xfrm>
            <a:off x="2264829" y="3023197"/>
            <a:ext cx="1811411" cy="689453"/>
          </a:xfrm>
          <a:prstGeom prst="wedgeRoundRectCallout">
            <a:avLst>
              <a:gd name="adj1" fmla="val -64490"/>
              <a:gd name="adj2" fmla="val -88346"/>
              <a:gd name="adj3" fmla="val 16667"/>
            </a:avLst>
          </a:prstGeom>
          <a:solidFill>
            <a:schemeClr val="tx2">
              <a:lumMod val="40000"/>
              <a:lumOff val="60000"/>
              <a:alpha val="8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SzPct val="55000"/>
            </a:pPr>
            <a:r>
              <a:rPr lang="en-US" sz="1200" dirty="0" smtClean="0"/>
              <a:t>Accesses to </a:t>
            </a:r>
            <a:r>
              <a:rPr lang="en-US" sz="1200" dirty="0" err="1" smtClean="0"/>
              <a:t>cnt</a:t>
            </a:r>
            <a:r>
              <a:rPr lang="en-US" sz="1200" dirty="0" smtClean="0"/>
              <a:t> are made mutually exclusive</a:t>
            </a:r>
            <a:endParaRPr lang="en-US" sz="1200" dirty="0"/>
          </a:p>
        </p:txBody>
      </p:sp>
      <p:sp>
        <p:nvSpPr>
          <p:cNvPr id="10" name="Rounded Rectangular Callout 11"/>
          <p:cNvSpPr>
            <a:spLocks noChangeArrowheads="1"/>
          </p:cNvSpPr>
          <p:nvPr/>
        </p:nvSpPr>
        <p:spPr bwMode="auto">
          <a:xfrm>
            <a:off x="6471485" y="3021359"/>
            <a:ext cx="1811411" cy="689453"/>
          </a:xfrm>
          <a:prstGeom prst="wedgeRoundRectCallout">
            <a:avLst>
              <a:gd name="adj1" fmla="val 38903"/>
              <a:gd name="adj2" fmla="val -153860"/>
              <a:gd name="adj3" fmla="val 16667"/>
            </a:avLst>
          </a:prstGeom>
          <a:solidFill>
            <a:schemeClr val="tx2">
              <a:lumMod val="40000"/>
              <a:lumOff val="60000"/>
              <a:alpha val="8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SzPct val="55000"/>
            </a:pPr>
            <a:r>
              <a:rPr lang="en-US" sz="1200" dirty="0" smtClean="0"/>
              <a:t>Reduction code is automatically generated and inserted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6271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Version is Fastest?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900"/>
              </a:spcBef>
            </a:pPr>
            <a:r>
              <a:rPr lang="en-US" dirty="0" smtClean="0"/>
              <a:t>Need to measure execution time</a:t>
            </a:r>
          </a:p>
          <a:p>
            <a:pPr lvl="1">
              <a:spcBef>
                <a:spcPts val="900"/>
              </a:spcBef>
            </a:pPr>
            <a:endParaRPr lang="en-US" dirty="0" smtClean="0"/>
          </a:p>
          <a:p>
            <a:pPr lvl="1">
              <a:spcBef>
                <a:spcPts val="900"/>
              </a:spcBef>
            </a:pPr>
            <a:endParaRPr lang="en-US" dirty="0" smtClean="0"/>
          </a:p>
          <a:p>
            <a:pPr lvl="1">
              <a:spcBef>
                <a:spcPts val="900"/>
              </a:spcBef>
            </a:pPr>
            <a:endParaRPr lang="en-US" dirty="0" smtClean="0"/>
          </a:p>
          <a:p>
            <a:pPr lvl="1">
              <a:spcBef>
                <a:spcPts val="900"/>
              </a:spcBef>
            </a:pPr>
            <a:endParaRPr lang="en-US" dirty="0" smtClean="0"/>
          </a:p>
          <a:p>
            <a:pPr lvl="1">
              <a:spcBef>
                <a:spcPts val="900"/>
              </a:spcBef>
            </a:pPr>
            <a:r>
              <a:rPr lang="en-US" dirty="0" smtClean="0"/>
              <a:t>Version 1 is the </a:t>
            </a:r>
            <a:r>
              <a:rPr lang="en-US" dirty="0" smtClean="0">
                <a:solidFill>
                  <a:srgbClr val="FF0000"/>
                </a:solidFill>
              </a:rPr>
              <a:t>fastest</a:t>
            </a:r>
            <a:r>
              <a:rPr lang="en-US" dirty="0" smtClean="0"/>
              <a:t> and also the simplest to write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Version 3 is slower, especially with more threads</a:t>
            </a:r>
          </a:p>
          <a:p>
            <a:pPr lvl="2">
              <a:spcBef>
                <a:spcPts val="900"/>
              </a:spcBef>
            </a:pPr>
            <a:r>
              <a:rPr lang="en-US" dirty="0" smtClean="0"/>
              <a:t>The reduction code incurs a significant overhead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Version 2 is slow and </a:t>
            </a:r>
            <a:r>
              <a:rPr lang="en-US" dirty="0" smtClean="0">
                <a:solidFill>
                  <a:srgbClr val="FF0000"/>
                </a:solidFill>
              </a:rPr>
              <a:t>slows down </a:t>
            </a:r>
            <a:r>
              <a:rPr lang="en-US" dirty="0" smtClean="0"/>
              <a:t>with more threads</a:t>
            </a:r>
          </a:p>
          <a:p>
            <a:pPr lvl="2">
              <a:spcBef>
                <a:spcPts val="900"/>
              </a:spcBef>
            </a:pPr>
            <a:r>
              <a:rPr lang="en-US" dirty="0" smtClean="0"/>
              <a:t>Atomics are convenient but slower than normal operations</a:t>
            </a:r>
          </a:p>
          <a:p>
            <a:pPr lvl="2">
              <a:spcBef>
                <a:spcPts val="900"/>
              </a:spcBef>
            </a:pPr>
            <a:r>
              <a:rPr lang="en-US" dirty="0" smtClean="0"/>
              <a:t>Many </a:t>
            </a:r>
            <a:r>
              <a:rPr lang="en-US" dirty="0" smtClean="0">
                <a:solidFill>
                  <a:srgbClr val="FF0000"/>
                </a:solidFill>
              </a:rPr>
              <a:t>interleaved</a:t>
            </a:r>
            <a:r>
              <a:rPr lang="en-US" dirty="0" smtClean="0"/>
              <a:t> accesses to a shared variable are very bad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2731" y="1696597"/>
            <a:ext cx="7525795" cy="2004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C:\Documents and Settings\Martin Burtscher\Local Settings\Temporary Internet Files\Content.IE5\QNWT6PGV\MC9004419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206566"/>
            <a:ext cx="1160771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136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Size 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Runtime of version 1 for </a:t>
            </a: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 input sizes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Absolute runtime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Useful for determining how long the code runs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</a:rPr>
              <a:t>Difficult</a:t>
            </a:r>
            <a:r>
              <a:rPr lang="en-US" dirty="0" smtClean="0"/>
              <a:t> to see how well the parallelization 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2732" y="1897063"/>
            <a:ext cx="7010400" cy="259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ular Callout 11"/>
          <p:cNvSpPr>
            <a:spLocks noChangeArrowheads="1"/>
          </p:cNvSpPr>
          <p:nvPr/>
        </p:nvSpPr>
        <p:spPr bwMode="auto">
          <a:xfrm>
            <a:off x="6632151" y="4622954"/>
            <a:ext cx="1801258" cy="687173"/>
          </a:xfrm>
          <a:prstGeom prst="wedgeRoundRectCallout">
            <a:avLst>
              <a:gd name="adj1" fmla="val -38868"/>
              <a:gd name="adj2" fmla="val -103433"/>
              <a:gd name="adj3" fmla="val 16667"/>
            </a:avLst>
          </a:prstGeom>
          <a:solidFill>
            <a:schemeClr val="tx2">
              <a:lumMod val="40000"/>
              <a:lumOff val="60000"/>
              <a:alpha val="8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SzPct val="55000"/>
            </a:pPr>
            <a:r>
              <a:rPr lang="en-US" sz="1200" dirty="0" smtClean="0"/>
              <a:t>O(</a:t>
            </a:r>
            <a:r>
              <a:rPr lang="en-US" sz="1200" i="1" dirty="0" smtClean="0"/>
              <a:t>n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) time complexity is apparent for all thread counts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5004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Speedup 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</a:rPr>
              <a:t>Ratio</a:t>
            </a:r>
            <a:r>
              <a:rPr lang="en-US" dirty="0" smtClean="0"/>
              <a:t> of the serial over the parallel runtime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Speedup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Tells us </a:t>
            </a:r>
            <a:r>
              <a:rPr lang="en-US" dirty="0" smtClean="0">
                <a:solidFill>
                  <a:srgbClr val="FF0000"/>
                </a:solidFill>
              </a:rPr>
              <a:t>how much faster </a:t>
            </a:r>
            <a:r>
              <a:rPr lang="en-US" dirty="0" smtClean="0"/>
              <a:t>the parallel code runs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Depends on the number of threads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2732" y="1783813"/>
            <a:ext cx="7010400" cy="259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ular Callout 11"/>
          <p:cNvSpPr>
            <a:spLocks noChangeArrowheads="1"/>
          </p:cNvSpPr>
          <p:nvPr/>
        </p:nvSpPr>
        <p:spPr bwMode="auto">
          <a:xfrm>
            <a:off x="6632151" y="4545835"/>
            <a:ext cx="1801258" cy="687173"/>
          </a:xfrm>
          <a:prstGeom prst="wedgeRoundRectCallout">
            <a:avLst>
              <a:gd name="adj1" fmla="val -38868"/>
              <a:gd name="adj2" fmla="val -103433"/>
              <a:gd name="adj3" fmla="val 16667"/>
            </a:avLst>
          </a:prstGeom>
          <a:solidFill>
            <a:schemeClr val="tx2">
              <a:lumMod val="40000"/>
              <a:lumOff val="60000"/>
              <a:alpha val="8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SzPct val="55000"/>
            </a:pPr>
            <a:r>
              <a:rPr lang="en-US" sz="1200" dirty="0" smtClean="0"/>
              <a:t>In this example, the speedups are close to the thread counts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6203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</a:rPr>
              <a:t>Ratio</a:t>
            </a:r>
            <a:r>
              <a:rPr lang="en-US" dirty="0" smtClean="0"/>
              <a:t> of the speedup over the number of threads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Efficiency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Tells us </a:t>
            </a:r>
            <a:r>
              <a:rPr lang="en-US" dirty="0" smtClean="0">
                <a:solidFill>
                  <a:srgbClr val="FF0000"/>
                </a:solidFill>
              </a:rPr>
              <a:t>how close </a:t>
            </a:r>
            <a:r>
              <a:rPr lang="en-US" dirty="0" smtClean="0"/>
              <a:t>performance is to linear speedup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Measures how efficiently the cores are utilized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2732" y="1860932"/>
            <a:ext cx="7010400" cy="259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ular Callout 11"/>
          <p:cNvSpPr>
            <a:spLocks noChangeArrowheads="1"/>
          </p:cNvSpPr>
          <p:nvPr/>
        </p:nvSpPr>
        <p:spPr bwMode="auto">
          <a:xfrm>
            <a:off x="6632151" y="4622955"/>
            <a:ext cx="1801258" cy="510906"/>
          </a:xfrm>
          <a:prstGeom prst="wedgeRoundRectCallout">
            <a:avLst>
              <a:gd name="adj1" fmla="val -38868"/>
              <a:gd name="adj2" fmla="val -127153"/>
              <a:gd name="adj3" fmla="val 16667"/>
            </a:avLst>
          </a:prstGeom>
          <a:solidFill>
            <a:schemeClr val="tx2">
              <a:lumMod val="40000"/>
              <a:lumOff val="60000"/>
              <a:alpha val="8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SzPct val="55000"/>
            </a:pPr>
            <a:r>
              <a:rPr lang="en-US" sz="1200" dirty="0" smtClean="0"/>
              <a:t>This code </a:t>
            </a:r>
            <a:r>
              <a:rPr lang="en-US" sz="1200" dirty="0" smtClean="0">
                <a:solidFill>
                  <a:srgbClr val="FF0000"/>
                </a:solidFill>
              </a:rPr>
              <a:t>scales</a:t>
            </a:r>
            <a:r>
              <a:rPr lang="en-US" sz="1200" dirty="0" smtClean="0"/>
              <a:t> very well to eight threads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4410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Rank sort algorithm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Counts number of smaller elements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Blocked/chunked workload distribution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Assign equal chunk of contiguous data to each thread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Selecting a loop to parallelize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Which variables should be shared versus private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Do we need barriers, atomics, or reductions</a:t>
            </a:r>
          </a:p>
          <a:p>
            <a:pPr>
              <a:spcBef>
                <a:spcPts val="600"/>
              </a:spcBef>
            </a:pPr>
            <a:r>
              <a:rPr lang="en-US" dirty="0"/>
              <a:t>OpenMP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Compiler directives to automatically parallelize code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Performance metrics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Runtime, speedup, and efficiency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Picture 4" descr="C:\Documents and Settings\Martin Burtscher\Local Settings\Temporary Internet Files\Content.IE5\B68Q7TDB\MCj0437095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810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282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3: Parallelizing Linked-List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Linked lists recap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Parallel linked list operations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Locks (mutual exclusion)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Performance implications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Alternative solutions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Picture 2" descr="C:\Documents and Settings\Martin Burtscher\Local Settings\Temporary Internet Files\Content.IE5\WNP9OJS9\MC90021205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244050"/>
            <a:ext cx="1561850" cy="1319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27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Learn how to parallelize code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Task vs. data parallelism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Understand parallel performance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Speedup, load imbalance, and parallelization overhead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Detect parallelism bugs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Data races on shared variables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Use synchronization primitives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Barriers to make threads wait for each 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 descr="C:\Documents and Settings\Martin Burtscher\Local Settings\Temporary Internet Files\Content.IE5\B68Q7TDB\MCj029528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329175"/>
            <a:ext cx="1692275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68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Explore different parallelization approaches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Tradeoffs between ease-of-use, performance, storage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Learn how to think about parallel activities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Reading, writing, and overlapping operations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Get to know locks and lock operations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Acquire, release, mutual exclusion (</a:t>
            </a:r>
            <a:r>
              <a:rPr lang="en-US" dirty="0" err="1" smtClean="0"/>
              <a:t>mutex</a:t>
            </a:r>
            <a:r>
              <a:rPr lang="en-US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Study performance enhancements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Atomic compare-and-swap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Picture 2" descr="C:\Documents and Settings\Martin Burtscher\Local Settings\Temporary Internet Files\Content.IE5\B68Q7TDB\MCj029528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8581" y="5008562"/>
            <a:ext cx="1692275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95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Linked list structure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60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spcBef>
                <a:spcPts val="600"/>
              </a:spcBef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600"/>
              </a:spcBef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node {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data;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node* next;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758748" y="2290575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016846" y="2710904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972189" y="2710904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5678055" y="2290575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5938592" y="2710904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4805473" y="2290575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7904924" y="2710904"/>
            <a:ext cx="50896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884534" y="2510849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722712" y="2290575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50130" y="2290575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650586" y="2290575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771876" y="2290575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91770" y="2510849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03265" y="2510849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76535" y="2510849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65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Contains(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value, node* head);</a:t>
            </a:r>
          </a:p>
          <a:p>
            <a:pPr lvl="1"/>
            <a:r>
              <a:rPr lang="en-US" dirty="0" smtClean="0"/>
              <a:t>Returns true if value is in list pointed to by head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Insert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Insert(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value, node* &amp;head);</a:t>
            </a:r>
          </a:p>
          <a:p>
            <a:pPr lvl="1"/>
            <a:r>
              <a:rPr lang="en-US" dirty="0" smtClean="0"/>
              <a:t>Returns false if value was already in list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Delete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Delete(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value, node* &amp;head);</a:t>
            </a:r>
          </a:p>
          <a:p>
            <a:pPr lvl="1"/>
            <a:r>
              <a:rPr lang="en-US" dirty="0" smtClean="0"/>
              <a:t>Returns false if value was not in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1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 New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Create new node (*temp) and set value (e.g., 6)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Find insertion location (between *</a:t>
            </a:r>
            <a:r>
              <a:rPr lang="en-US" dirty="0" err="1" smtClean="0"/>
              <a:t>pred</a:t>
            </a:r>
            <a:r>
              <a:rPr lang="en-US" dirty="0" smtClean="0"/>
              <a:t> and *</a:t>
            </a:r>
            <a:r>
              <a:rPr lang="en-US" dirty="0" err="1" smtClean="0"/>
              <a:t>curr</a:t>
            </a:r>
            <a:r>
              <a:rPr lang="en-US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Set and redirect pointers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</a:rPr>
              <a:t>temp-&gt;next = </a:t>
            </a:r>
            <a:r>
              <a:rPr lang="en-US" dirty="0" err="1" smtClean="0">
                <a:solidFill>
                  <a:srgbClr val="FF0000"/>
                </a:solidFill>
              </a:rPr>
              <a:t>pred</a:t>
            </a:r>
            <a:r>
              <a:rPr lang="en-US" dirty="0" smtClean="0">
                <a:solidFill>
                  <a:srgbClr val="FF0000"/>
                </a:solidFill>
              </a:rPr>
              <a:t>-&gt;next</a:t>
            </a:r>
          </a:p>
          <a:p>
            <a:pPr lvl="1">
              <a:spcBef>
                <a:spcPts val="120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pred</a:t>
            </a:r>
            <a:r>
              <a:rPr lang="en-US" dirty="0" smtClean="0">
                <a:solidFill>
                  <a:srgbClr val="FF0000"/>
                </a:solidFill>
              </a:rPr>
              <a:t>-&gt;next = temp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171668" y="4344678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437139" y="4767461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4138072" y="4344678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403543" y="4765007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3270424" y="4344678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104476" y="4347132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6362573" y="4777301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5236827" y="4344678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8066087" y="4344678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8328977" y="4774847"/>
            <a:ext cx="50896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7195857" y="4344678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08515" y="4564952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411335" y="3101863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9" name="Straight Arrow Connector 18"/>
          <p:cNvCxnSpPr>
            <a:endCxn id="13" idx="0"/>
          </p:cNvCxnSpPr>
          <p:nvPr/>
        </p:nvCxnSpPr>
        <p:spPr bwMode="auto">
          <a:xfrm>
            <a:off x="5673118" y="3512352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7375386" y="3101863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7629796" y="3522192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436608" y="3322137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pred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84130" y="3322137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curr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902516" y="5700037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5167987" y="6112992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6866567" y="5692663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7134391" y="6127740"/>
            <a:ext cx="49540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6001272" y="5692663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39363" y="5910483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temp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6362573" y="4779755"/>
            <a:ext cx="0" cy="92028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7629796" y="5192710"/>
            <a:ext cx="0" cy="93503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492346" y="45797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03841" y="45797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77111" y="45797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74741" y="5927685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23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an Existing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Find predecessor (*</a:t>
            </a:r>
            <a:r>
              <a:rPr lang="en-US" dirty="0" err="1" smtClean="0"/>
              <a:t>pred</a:t>
            </a:r>
            <a:r>
              <a:rPr lang="en-US" dirty="0" smtClean="0"/>
              <a:t>) and node (*</a:t>
            </a:r>
            <a:r>
              <a:rPr lang="en-US" dirty="0" err="1" smtClean="0"/>
              <a:t>curr</a:t>
            </a:r>
            <a:r>
              <a:rPr lang="en-US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Redirect pointer of predecessor</a:t>
            </a:r>
          </a:p>
          <a:p>
            <a:pPr lvl="1">
              <a:spcBef>
                <a:spcPts val="120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pred</a:t>
            </a:r>
            <a:r>
              <a:rPr lang="en-US" dirty="0" smtClean="0">
                <a:solidFill>
                  <a:srgbClr val="FF0000"/>
                </a:solidFill>
              </a:rPr>
              <a:t>-&gt;next = </a:t>
            </a:r>
            <a:r>
              <a:rPr lang="en-US" dirty="0" err="1" smtClean="0">
                <a:solidFill>
                  <a:srgbClr val="FF0000"/>
                </a:solidFill>
              </a:rPr>
              <a:t>curr</a:t>
            </a:r>
            <a:r>
              <a:rPr lang="en-US" dirty="0" smtClean="0">
                <a:solidFill>
                  <a:srgbClr val="FF0000"/>
                </a:solidFill>
              </a:rPr>
              <a:t>-&gt;next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666573" y="4605748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932044" y="5018703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3632977" y="4603294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898448" y="5016249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765329" y="4608214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599381" y="4608214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857478" y="5028543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4724359" y="4605760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565785" y="4605760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7823882" y="5026089"/>
            <a:ext cx="50896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6690763" y="4603306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3420" y="4816194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937382" y="3353105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3191792" y="3773434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4901433" y="3353105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5155843" y="3773434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962655" y="357337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pred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10177" y="3573379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curr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3894093" y="5741401"/>
            <a:ext cx="323060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3898448" y="5023623"/>
            <a:ext cx="1" cy="71777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7124701" y="5443952"/>
            <a:ext cx="0" cy="29744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987251" y="4830942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98746" y="4830942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72016" y="4830942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33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about Parallel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strategy</a:t>
            </a:r>
          </a:p>
          <a:p>
            <a:pPr lvl="1"/>
            <a:r>
              <a:rPr lang="en-US" dirty="0" smtClean="0"/>
              <a:t>Break each operation </a:t>
            </a:r>
            <a:r>
              <a:rPr lang="en-US" dirty="0" smtClean="0"/>
              <a:t>into </a:t>
            </a:r>
            <a:r>
              <a:rPr lang="en-US" dirty="0" smtClean="0"/>
              <a:t>atomic steps</a:t>
            </a:r>
          </a:p>
          <a:p>
            <a:pPr lvl="2"/>
            <a:r>
              <a:rPr lang="en-US" dirty="0" smtClean="0"/>
              <a:t>Operation = contains, insert, or delete (in our example)</a:t>
            </a:r>
          </a:p>
          <a:p>
            <a:pPr lvl="2"/>
            <a:r>
              <a:rPr lang="en-US" dirty="0" smtClean="0"/>
              <a:t>Only steps that access shared data are relevant</a:t>
            </a:r>
          </a:p>
          <a:p>
            <a:pPr lvl="1"/>
            <a:r>
              <a:rPr lang="en-US" dirty="0" smtClean="0"/>
              <a:t>Investigate all possible true </a:t>
            </a:r>
            <a:r>
              <a:rPr lang="en-US" dirty="0" err="1" smtClean="0"/>
              <a:t>interleavings</a:t>
            </a:r>
            <a:r>
              <a:rPr lang="en-US" dirty="0" smtClean="0"/>
              <a:t> of steps</a:t>
            </a:r>
          </a:p>
          <a:p>
            <a:pPr lvl="2"/>
            <a:r>
              <a:rPr lang="en-US" dirty="0" smtClean="0"/>
              <a:t>From the same or different operations</a:t>
            </a:r>
          </a:p>
          <a:p>
            <a:pPr lvl="2"/>
            <a:r>
              <a:rPr lang="en-US" dirty="0" smtClean="0"/>
              <a:t>Usually, it suffices to only consider pairs of operations</a:t>
            </a:r>
          </a:p>
          <a:p>
            <a:pPr lvl="1"/>
            <a:r>
              <a:rPr lang="en-US" dirty="0" smtClean="0"/>
              <a:t>Validate correctness for overlapping </a:t>
            </a:r>
            <a:r>
              <a:rPr lang="en-US" dirty="0" smtClean="0"/>
              <a:t>data accesses</a:t>
            </a:r>
            <a:endParaRPr lang="en-US" dirty="0" smtClean="0"/>
          </a:p>
          <a:p>
            <a:pPr lvl="2"/>
            <a:r>
              <a:rPr lang="en-US" dirty="0" smtClean="0"/>
              <a:t>Full and partial overlap may have to be considered</a:t>
            </a:r>
          </a:p>
          <a:p>
            <a:r>
              <a:rPr lang="en-US" dirty="0" smtClean="0"/>
              <a:t>Programmer actions</a:t>
            </a:r>
          </a:p>
          <a:p>
            <a:pPr lvl="1"/>
            <a:r>
              <a:rPr lang="en-US" dirty="0" smtClean="0"/>
              <a:t>None if all </a:t>
            </a:r>
            <a:r>
              <a:rPr lang="en-US" dirty="0" err="1" smtClean="0"/>
              <a:t>interleavings</a:t>
            </a:r>
            <a:r>
              <a:rPr lang="en-US" dirty="0" smtClean="0"/>
              <a:t> &amp; overlaps yield correct result</a:t>
            </a:r>
          </a:p>
          <a:p>
            <a:pPr lvl="1"/>
            <a:r>
              <a:rPr lang="en-US" dirty="0" smtClean="0"/>
              <a:t>Otherwise, </a:t>
            </a:r>
            <a:r>
              <a:rPr lang="en-US" dirty="0" smtClean="0">
                <a:solidFill>
                  <a:srgbClr val="FF0000"/>
                </a:solidFill>
              </a:rPr>
              <a:t>need to disallow problematic cases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6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Contains in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dirty="0" smtClean="0"/>
              <a:t>Not a problem as the threads only </a:t>
            </a: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the </a:t>
            </a:r>
            <a:r>
              <a:rPr lang="en-US" dirty="0" smtClean="0"/>
              <a:t>list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No action needed in absence of writes to shared data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651825" y="3664957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1917296" y="4077912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3618229" y="3662503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883700" y="4075458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2750581" y="3667423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584633" y="3667423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5842730" y="4087752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4709611" y="3664969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551037" y="3664969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809134" y="4085298"/>
            <a:ext cx="50896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6676015" y="3662515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8672" y="3875403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 rot="10800000">
            <a:off x="4886685" y="4911225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10800000">
            <a:off x="5141097" y="4508081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4886685" y="2412314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5141095" y="2832643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996698" y="2412314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1:</a:t>
            </a:r>
          </a:p>
          <a:p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curr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96697" y="4911225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2:</a:t>
            </a:r>
          </a:p>
          <a:p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curr</a:t>
            </a:r>
            <a:endParaRPr lang="en-US" sz="20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87251" y="3887697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98746" y="3887697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72016" y="3887697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19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Contains and Insert in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Scenario 1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Thread 2 (T</a:t>
            </a:r>
            <a:r>
              <a:rPr lang="en-US" baseline="-25000" dirty="0" smtClean="0"/>
              <a:t>2</a:t>
            </a:r>
            <a:r>
              <a:rPr lang="en-US" dirty="0" smtClean="0"/>
              <a:t>) follows P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Thread 1 (T</a:t>
            </a:r>
            <a:r>
              <a:rPr lang="en-US" baseline="-25000" dirty="0" smtClean="0"/>
              <a:t>1</a:t>
            </a:r>
            <a:r>
              <a:rPr lang="en-US" dirty="0" smtClean="0"/>
              <a:t>) updates P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Works fine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Thread 2 sees list</a:t>
            </a:r>
            <a:br>
              <a:rPr lang="en-US" dirty="0" smtClean="0"/>
            </a:br>
            <a:r>
              <a:rPr lang="en-US" dirty="0" smtClean="0"/>
              <a:t>before insertion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307639" y="3116300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573110" y="3529255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4274043" y="3113846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539514" y="3526801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3406395" y="3118766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240447" y="3118766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6498544" y="3539095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5365425" y="3116312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8206851" y="3116312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8464948" y="3536641"/>
            <a:ext cx="50896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7331829" y="3113858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44486" y="3326746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547306" y="1863657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9" name="Straight Arrow Connector 18"/>
          <p:cNvCxnSpPr>
            <a:endCxn id="13" idx="0"/>
          </p:cNvCxnSpPr>
          <p:nvPr/>
        </p:nvCxnSpPr>
        <p:spPr bwMode="auto">
          <a:xfrm>
            <a:off x="5801716" y="2283986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7511357" y="1863657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7765767" y="2283986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7015952" y="4464297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7270362" y="4889534"/>
            <a:ext cx="49540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6137243" y="4464297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6498544" y="3541549"/>
            <a:ext cx="0" cy="92028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7765767" y="3954504"/>
            <a:ext cx="0" cy="93503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4637764" y="1863657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1:</a:t>
            </a:r>
          </a:p>
          <a:p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pred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21370" y="1863657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1:</a:t>
            </a:r>
          </a:p>
          <a:p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curr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 rot="10800000">
            <a:off x="5417141" y="4362568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 rot="10800000">
            <a:off x="5671553" y="3959424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527153" y="4362568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2:</a:t>
            </a:r>
          </a:p>
          <a:p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curr</a:t>
            </a:r>
            <a:endParaRPr lang="en-US" sz="20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282340" y="5775932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6536750" y="5304955"/>
            <a:ext cx="0" cy="8913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5372798" y="5775932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1:</a:t>
            </a:r>
          </a:p>
          <a:p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temp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18325" y="3333163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60058" y="334149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32439" y="334149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96490" y="334149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10712" y="4689479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95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Contains and Insert in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Scenario 2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updates P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follows P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Works fine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sees list after insertion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</a:rPr>
              <a:t>Q must be set before P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Typically done naturally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175379" y="3082411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440850" y="3495366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4141783" y="3079957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407254" y="3492912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3274135" y="3084877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108187" y="3084877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6366284" y="3505206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5233165" y="3082423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8074591" y="3082423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8332688" y="3502752"/>
            <a:ext cx="50896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7199569" y="3079969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2226" y="3292857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415046" y="1829768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9" name="Straight Arrow Connector 18"/>
          <p:cNvCxnSpPr>
            <a:endCxn id="13" idx="0"/>
          </p:cNvCxnSpPr>
          <p:nvPr/>
        </p:nvCxnSpPr>
        <p:spPr bwMode="auto">
          <a:xfrm>
            <a:off x="5669456" y="2250097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7379097" y="1829768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7633507" y="2250097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6883692" y="4430408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7138102" y="4855645"/>
            <a:ext cx="49540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6004983" y="4430408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6366284" y="3507660"/>
            <a:ext cx="0" cy="92028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7633507" y="3920615"/>
            <a:ext cx="0" cy="93503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4505504" y="1829768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1:</a:t>
            </a:r>
          </a:p>
          <a:p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pred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89110" y="1829768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1:</a:t>
            </a:r>
          </a:p>
          <a:p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curr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 rot="10800000">
            <a:off x="5284881" y="4328679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 rot="10800000">
            <a:off x="5539293" y="3925535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394893" y="4328679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2:</a:t>
            </a:r>
          </a:p>
          <a:p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curr</a:t>
            </a:r>
            <a:endParaRPr lang="en-US" sz="20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150080" y="5742043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6404490" y="5271066"/>
            <a:ext cx="0" cy="8913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5240538" y="5742043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1:</a:t>
            </a:r>
          </a:p>
          <a:p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temp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86065" y="329927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68944" y="4653668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Q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27798" y="3307605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00179" y="3302697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464230" y="3302697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78452" y="4653668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22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Insert and Insert in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dirty="0" smtClean="0"/>
              <a:t>Not a problem if </a:t>
            </a:r>
            <a:r>
              <a:rPr lang="en-US" dirty="0" smtClean="0">
                <a:solidFill>
                  <a:srgbClr val="FF0000"/>
                </a:solidFill>
              </a:rPr>
              <a:t>non-overlapping </a:t>
            </a:r>
            <a:r>
              <a:rPr lang="en-US" dirty="0" smtClean="0"/>
              <a:t>locations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Locations = all shared data (fields of nodes) that are accessed by both threads and written by at least one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666573" y="4144249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1932044" y="4557204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Rectangle 45"/>
          <p:cNvSpPr/>
          <p:nvPr/>
        </p:nvSpPr>
        <p:spPr bwMode="auto">
          <a:xfrm>
            <a:off x="3632977" y="4141795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3898448" y="4554750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48" name="Rectangle 47"/>
          <p:cNvSpPr/>
          <p:nvPr/>
        </p:nvSpPr>
        <p:spPr bwMode="auto">
          <a:xfrm>
            <a:off x="2765329" y="4146715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599381" y="4146715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5857478" y="4567044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4724359" y="4144261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565785" y="4144261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7823882" y="4564590"/>
            <a:ext cx="50896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6690763" y="4141807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03420" y="4354695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397421" y="5489780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4662892" y="5902735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6374886" y="5492246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>
            <a:off x="6629296" y="5917483"/>
            <a:ext cx="49540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60" name="Rectangle 59"/>
          <p:cNvSpPr/>
          <p:nvPr/>
        </p:nvSpPr>
        <p:spPr bwMode="auto">
          <a:xfrm>
            <a:off x="5496177" y="5492246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5857478" y="4569498"/>
            <a:ext cx="0" cy="92028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7124701" y="4982453"/>
            <a:ext cx="0" cy="93503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3507434" y="5489780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1:</a:t>
            </a:r>
          </a:p>
          <a:p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temp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449438" y="2821840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>
            <a:off x="2714909" y="3234795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4414649" y="2824306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4681313" y="3249543"/>
            <a:ext cx="49540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69" name="Rectangle 68"/>
          <p:cNvSpPr/>
          <p:nvPr/>
        </p:nvSpPr>
        <p:spPr bwMode="auto">
          <a:xfrm>
            <a:off x="3548194" y="2824306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559451" y="2821840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2:</a:t>
            </a:r>
          </a:p>
          <a:p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temp</a:t>
            </a:r>
            <a:endParaRPr lang="en-US" sz="20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3903368" y="3662498"/>
            <a:ext cx="0" cy="9008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V="1">
            <a:off x="5172944" y="3249544"/>
            <a:ext cx="3774" cy="89226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995946" y="4354695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07441" y="4354695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55424" y="4354695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69646" y="5717428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03242" y="3049489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3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23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Array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Problem: find the largest element in an array</a:t>
            </a:r>
          </a:p>
          <a:p>
            <a:pPr lvl="1">
              <a:spcBef>
                <a:spcPts val="1200"/>
              </a:spcBef>
            </a:pPr>
            <a:r>
              <a:rPr lang="en-US" i="1" dirty="0" err="1" smtClean="0"/>
              <a:t>arr</a:t>
            </a:r>
            <a:r>
              <a:rPr lang="en-US" dirty="0" smtClean="0"/>
              <a:t> = </a:t>
            </a:r>
          </a:p>
          <a:p>
            <a:pPr lvl="4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Serial code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Loop iteration order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Any order that includes all array elements is correct, making it easy to parallelize this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9" name="Rectangle 48"/>
          <p:cNvSpPr/>
          <p:nvPr/>
        </p:nvSpPr>
        <p:spPr bwMode="auto">
          <a:xfrm>
            <a:off x="3505200" y="1843219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3810000" y="1843219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9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4114800" y="1843219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5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419600" y="1843219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0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4724400" y="1843219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3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5029200" y="1843219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8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5334000" y="1843219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4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5638800" y="1843219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943600" y="1843219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2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6248400" y="1843219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5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6553200" y="1843219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8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6858000" y="1843219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6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7162800" y="1843219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9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7467600" y="1843219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7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7772400" y="1843219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4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1981200" y="1843219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3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286000" y="1843219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2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1843219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0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2895600" y="1843219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7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3200400" y="1843219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6</a:t>
            </a:r>
          </a:p>
        </p:txBody>
      </p:sp>
      <p:sp>
        <p:nvSpPr>
          <p:cNvPr id="69" name="Content Placeholder 4"/>
          <p:cNvSpPr txBox="1">
            <a:spLocks/>
          </p:cNvSpPr>
          <p:nvPr/>
        </p:nvSpPr>
        <p:spPr bwMode="auto">
          <a:xfrm>
            <a:off x="457200" y="3281840"/>
            <a:ext cx="8229600" cy="12192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760" lvl="1">
              <a:buNone/>
            </a:pPr>
            <a:r>
              <a:rPr lang="en-US" sz="1600" b="1" dirty="0" smtClean="0">
                <a:solidFill>
                  <a:srgbClr val="8068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dirty="0" err="1" smtClean="0">
                <a:solidFill>
                  <a:srgbClr val="8068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 smtClean="0">
                <a:solidFill>
                  <a:srgbClr val="806800"/>
                </a:solidFill>
                <a:latin typeface="Courier New" pitchFamily="49" charset="0"/>
                <a:cs typeface="Courier New" pitchFamily="49" charset="0"/>
              </a:rPr>
              <a:t> is an array of SIZE elements that are comparable</a:t>
            </a:r>
          </a:p>
          <a:p>
            <a:pPr marL="365760" lvl="1"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max = -infinity;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365760"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(max &lt;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]) max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</p:txBody>
      </p:sp>
      <p:sp>
        <p:nvSpPr>
          <p:cNvPr id="70" name="Content Placeholder 5"/>
          <p:cNvSpPr txBox="1">
            <a:spLocks/>
          </p:cNvSpPr>
          <p:nvPr/>
        </p:nvSpPr>
        <p:spPr bwMode="auto">
          <a:xfrm>
            <a:off x="5867400" y="4120040"/>
            <a:ext cx="2362200" cy="838199"/>
          </a:xfrm>
          <a:prstGeom prst="rect">
            <a:avLst/>
          </a:prstGeom>
          <a:gradFill flip="none" rotWithShape="1">
            <a:gsLst>
              <a:gs pos="0">
                <a:srgbClr val="D5EDFF"/>
              </a:gs>
              <a:gs pos="100000">
                <a:srgbClr val="A3D8FF"/>
              </a:gs>
              <a:gs pos="100000">
                <a:srgbClr val="85C2FF"/>
              </a:gs>
              <a:gs pos="10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ln w="9525" cap="flat" cmpd="sng" algn="ctr">
            <a:solidFill>
              <a:srgbClr val="0070C0"/>
            </a:solidFill>
            <a:prstDash val="solid"/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400" dirty="0" smtClean="0"/>
              <a:t>Execution time:</a:t>
            </a:r>
          </a:p>
          <a:p>
            <a:pPr algn="ctr" eaLnBrk="1" hangingPunct="1"/>
            <a:r>
              <a:rPr lang="en-US" sz="2200" dirty="0" smtClean="0"/>
              <a:t>SIZE iterations</a:t>
            </a:r>
          </a:p>
        </p:txBody>
      </p:sp>
    </p:spTree>
    <p:extLst>
      <p:ext uri="{BB962C8B-B14F-4D97-AF65-F5344CB8AC3E}">
        <p14:creationId xmlns:p14="http://schemas.microsoft.com/office/powerpoint/2010/main" val="169043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Insert and Insert in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dirty="0" smtClean="0"/>
              <a:t>Not a problem if </a:t>
            </a:r>
            <a:r>
              <a:rPr lang="en-US" dirty="0" smtClean="0">
                <a:solidFill>
                  <a:srgbClr val="FF0000"/>
                </a:solidFill>
              </a:rPr>
              <a:t>non-overlapping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One thread updates pointer P before the other thread reads P during its traversal to find insertion location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868088" y="4124355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2133559" y="4537310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Rectangle 45"/>
          <p:cNvSpPr/>
          <p:nvPr/>
        </p:nvSpPr>
        <p:spPr bwMode="auto">
          <a:xfrm>
            <a:off x="3834492" y="4121901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4099963" y="4534856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Rectangle 47"/>
          <p:cNvSpPr/>
          <p:nvPr/>
        </p:nvSpPr>
        <p:spPr bwMode="auto">
          <a:xfrm>
            <a:off x="2966844" y="4126821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800896" y="4126821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6058993" y="4547150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4925874" y="4124367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67300" y="4124367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8025397" y="4544696"/>
            <a:ext cx="50896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6892278" y="4121913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04935" y="4334801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598936" y="5469886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4864407" y="5882841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6576401" y="5472352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>
            <a:off x="6830811" y="5897589"/>
            <a:ext cx="49540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60" name="Rectangle 59"/>
          <p:cNvSpPr/>
          <p:nvPr/>
        </p:nvSpPr>
        <p:spPr bwMode="auto">
          <a:xfrm>
            <a:off x="5697692" y="5472352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6058993" y="4549604"/>
            <a:ext cx="0" cy="92028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7326216" y="4962559"/>
            <a:ext cx="0" cy="93503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3708949" y="5469886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1:</a:t>
            </a:r>
          </a:p>
          <a:p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temp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605063" y="2801946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>
            <a:off x="4870534" y="3214901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6570274" y="2804412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6836938" y="3229649"/>
            <a:ext cx="49540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69" name="Rectangle 68"/>
          <p:cNvSpPr/>
          <p:nvPr/>
        </p:nvSpPr>
        <p:spPr bwMode="auto">
          <a:xfrm>
            <a:off x="5703819" y="2804412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715076" y="2801946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2:</a:t>
            </a:r>
          </a:p>
          <a:p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temp</a:t>
            </a:r>
            <a:endParaRPr lang="en-US" sz="20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6058993" y="3642604"/>
            <a:ext cx="0" cy="9008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54" idx="0"/>
          </p:cNvCxnSpPr>
          <p:nvPr/>
        </p:nvCxnSpPr>
        <p:spPr bwMode="auto">
          <a:xfrm flipV="1">
            <a:off x="7328569" y="3229650"/>
            <a:ext cx="3774" cy="89226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5778774" y="4341218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569027" y="3014846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Q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569027" y="569753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227256" y="4334801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38751" y="4334801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12021" y="4334801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71161" y="569753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71161" y="3029595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7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5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Insert and Insert in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dirty="0" smtClean="0"/>
              <a:t>Problem 1 if </a:t>
            </a:r>
            <a:r>
              <a:rPr lang="en-US" dirty="0" smtClean="0">
                <a:solidFill>
                  <a:srgbClr val="FF0000"/>
                </a:solidFill>
              </a:rPr>
              <a:t>overlapping </a:t>
            </a:r>
            <a:r>
              <a:rPr lang="en-US" dirty="0" smtClean="0"/>
              <a:t>in time and in space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List may end up not being sorted </a:t>
            </a:r>
            <a:r>
              <a:rPr lang="en-US" dirty="0" smtClean="0"/>
              <a:t>(or </a:t>
            </a:r>
            <a:r>
              <a:rPr lang="en-US" dirty="0" smtClean="0"/>
              <a:t>with </a:t>
            </a:r>
            <a:r>
              <a:rPr lang="en-US" dirty="0" smtClean="0"/>
              <a:t>duplicates)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: R = P; T</a:t>
            </a:r>
            <a:r>
              <a:rPr lang="en-US" baseline="-25000" dirty="0" smtClean="0"/>
              <a:t>1</a:t>
            </a:r>
            <a:r>
              <a:rPr lang="en-US" dirty="0" smtClean="0"/>
              <a:t>: P = </a:t>
            </a:r>
            <a:r>
              <a:rPr lang="en-US" dirty="0" smtClean="0">
                <a:solidFill>
                  <a:srgbClr val="0070C0"/>
                </a:solidFill>
              </a:rPr>
              <a:t>temp</a:t>
            </a:r>
            <a:r>
              <a:rPr lang="en-US" dirty="0" smtClean="0"/>
              <a:t>; T</a:t>
            </a:r>
            <a:r>
              <a:rPr lang="en-US" baseline="-25000" dirty="0" smtClean="0"/>
              <a:t>2</a:t>
            </a:r>
            <a:r>
              <a:rPr lang="en-US" dirty="0" smtClean="0"/>
              <a:t>: Q = P; T</a:t>
            </a:r>
            <a:r>
              <a:rPr lang="en-US" baseline="-25000" dirty="0" smtClean="0"/>
              <a:t>2</a:t>
            </a:r>
            <a:r>
              <a:rPr lang="en-US" dirty="0" smtClean="0"/>
              <a:t>: P = </a:t>
            </a:r>
            <a:r>
              <a:rPr lang="en-US" dirty="0" smtClean="0">
                <a:solidFill>
                  <a:srgbClr val="00B050"/>
                </a:solidFill>
              </a:rPr>
              <a:t>temp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263867" y="4431853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2529338" y="4844808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Rectangle 45"/>
          <p:cNvSpPr/>
          <p:nvPr/>
        </p:nvSpPr>
        <p:spPr bwMode="auto">
          <a:xfrm>
            <a:off x="4230271" y="4429399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4495742" y="4842354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Rectangle 47"/>
          <p:cNvSpPr/>
          <p:nvPr/>
        </p:nvSpPr>
        <p:spPr bwMode="auto">
          <a:xfrm>
            <a:off x="3362623" y="4434319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196675" y="4434319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6454772" y="4854648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5321653" y="4431865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8163079" y="4431865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8421176" y="4852194"/>
            <a:ext cx="50896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7288057" y="4429411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00714" y="4642299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994715" y="5777384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5260186" y="6190339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6972180" y="5779850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>
            <a:off x="7226590" y="6205087"/>
            <a:ext cx="49540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60" name="Rectangle 59"/>
          <p:cNvSpPr/>
          <p:nvPr/>
        </p:nvSpPr>
        <p:spPr bwMode="auto">
          <a:xfrm>
            <a:off x="6093471" y="5779850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6454772" y="4857102"/>
            <a:ext cx="0" cy="92028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7721995" y="5270057"/>
            <a:ext cx="0" cy="93503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4104728" y="5777384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1:</a:t>
            </a:r>
          </a:p>
          <a:p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temp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000842" y="3109444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>
            <a:off x="5266313" y="3522399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6966053" y="3111910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099598" y="3111910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110855" y="3109444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2:</a:t>
            </a:r>
          </a:p>
          <a:p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temp</a:t>
            </a:r>
            <a:endParaRPr lang="en-US" sz="20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6454772" y="3950102"/>
            <a:ext cx="0" cy="9008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V="1">
            <a:off x="7156204" y="3522400"/>
            <a:ext cx="0" cy="66555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6174553" y="4648716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134083" y="332234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Q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964806" y="6005032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623035" y="4642299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34530" y="4642299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07800" y="4642299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66940" y="6005032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66940" y="3337093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7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6848850" y="4187950"/>
            <a:ext cx="3774" cy="159379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6852624" y="4187950"/>
            <a:ext cx="30358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9629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Insert and Insert in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dirty="0" smtClean="0"/>
              <a:t>Problem 2 if </a:t>
            </a:r>
            <a:r>
              <a:rPr lang="en-US" dirty="0" smtClean="0">
                <a:solidFill>
                  <a:srgbClr val="FF0000"/>
                </a:solidFill>
              </a:rPr>
              <a:t>overlapping </a:t>
            </a:r>
            <a:r>
              <a:rPr lang="en-US" dirty="0" smtClean="0"/>
              <a:t>in time and in space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List may end up not containing one of inserted nodes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: R = P; T</a:t>
            </a:r>
            <a:r>
              <a:rPr lang="en-US" baseline="-25000" dirty="0" smtClean="0"/>
              <a:t>2</a:t>
            </a:r>
            <a:r>
              <a:rPr lang="en-US" dirty="0" smtClean="0"/>
              <a:t>: Q = P; T</a:t>
            </a:r>
            <a:r>
              <a:rPr lang="en-US" baseline="-25000" dirty="0" smtClean="0"/>
              <a:t>1</a:t>
            </a:r>
            <a:r>
              <a:rPr lang="en-US" dirty="0" smtClean="0"/>
              <a:t>: P = </a:t>
            </a:r>
            <a:r>
              <a:rPr lang="en-US" dirty="0" smtClean="0">
                <a:solidFill>
                  <a:srgbClr val="0070C0"/>
                </a:solidFill>
              </a:rPr>
              <a:t>temp</a:t>
            </a:r>
            <a:r>
              <a:rPr lang="en-US" dirty="0" smtClean="0"/>
              <a:t>; T</a:t>
            </a:r>
            <a:r>
              <a:rPr lang="en-US" baseline="-25000" dirty="0" smtClean="0"/>
              <a:t>2</a:t>
            </a:r>
            <a:r>
              <a:rPr lang="en-US" dirty="0" smtClean="0"/>
              <a:t>: P = </a:t>
            </a:r>
            <a:r>
              <a:rPr lang="en-US" dirty="0" smtClean="0">
                <a:solidFill>
                  <a:srgbClr val="00B050"/>
                </a:solidFill>
              </a:rPr>
              <a:t>temp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263867" y="4431853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2529338" y="4844808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Rectangle 45"/>
          <p:cNvSpPr/>
          <p:nvPr/>
        </p:nvSpPr>
        <p:spPr bwMode="auto">
          <a:xfrm>
            <a:off x="4230271" y="4429399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4495742" y="4842354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Rectangle 47"/>
          <p:cNvSpPr/>
          <p:nvPr/>
        </p:nvSpPr>
        <p:spPr bwMode="auto">
          <a:xfrm>
            <a:off x="3362623" y="4434319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196675" y="4434319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6454772" y="4854648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5321653" y="4431865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8163079" y="4431865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8421176" y="4852194"/>
            <a:ext cx="50896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7288057" y="4429411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00714" y="4642299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994715" y="5777384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5260186" y="6190339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6972180" y="5779850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>
            <a:off x="7226590" y="6205087"/>
            <a:ext cx="49540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60" name="Rectangle 59"/>
          <p:cNvSpPr/>
          <p:nvPr/>
        </p:nvSpPr>
        <p:spPr bwMode="auto">
          <a:xfrm>
            <a:off x="6093471" y="5779850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6454772" y="4857102"/>
            <a:ext cx="0" cy="92028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7721995" y="5270057"/>
            <a:ext cx="0" cy="93503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4104728" y="5777384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1:</a:t>
            </a:r>
          </a:p>
          <a:p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temp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000842" y="3109444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>
            <a:off x="5266313" y="3522399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6966053" y="3111910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7232717" y="3537147"/>
            <a:ext cx="49540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69" name="Rectangle 68"/>
          <p:cNvSpPr/>
          <p:nvPr/>
        </p:nvSpPr>
        <p:spPr bwMode="auto">
          <a:xfrm>
            <a:off x="6099598" y="3111910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110855" y="3109444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2:</a:t>
            </a:r>
          </a:p>
          <a:p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temp</a:t>
            </a:r>
            <a:endParaRPr lang="en-US" sz="20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6454772" y="3950102"/>
            <a:ext cx="0" cy="9008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54" idx="0"/>
          </p:cNvCxnSpPr>
          <p:nvPr/>
        </p:nvCxnSpPr>
        <p:spPr bwMode="auto">
          <a:xfrm flipV="1">
            <a:off x="7724348" y="3537148"/>
            <a:ext cx="3774" cy="89226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6174553" y="4648716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964806" y="332234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Q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964806" y="6005032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623035" y="4642299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34530" y="4642299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07800" y="4642299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66940" y="6005032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66940" y="3337093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7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2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Lock variables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Can be in one of two states: </a:t>
            </a:r>
            <a:r>
              <a:rPr lang="en-US" dirty="0" smtClean="0">
                <a:solidFill>
                  <a:srgbClr val="FF0000"/>
                </a:solidFill>
              </a:rPr>
              <a:t>locked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unlocked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Lock operations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Acquire and release (both are atomic)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“Acquire” locks the lock if possible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If the lock has already been locked, acquire blocks or returns a value indicating that the lock could not be acquired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“Release” unlocks a previously acquired lock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At most one thread can hold a given lock at a time, which guarantees </a:t>
            </a:r>
            <a:r>
              <a:rPr lang="en-US" dirty="0" smtClean="0">
                <a:solidFill>
                  <a:srgbClr val="FF0000"/>
                </a:solidFill>
              </a:rPr>
              <a:t>mutual exclusion</a:t>
            </a:r>
          </a:p>
        </p:txBody>
      </p:sp>
      <p:pic>
        <p:nvPicPr>
          <p:cNvPr id="1026" name="Picture 2" descr="C:\Documents and Settings\Martin Burtscher\Local Settings\Temporary Internet Files\Content.IE5\90VV9YO1\MC900442136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76363" y="203901"/>
            <a:ext cx="1562837" cy="1573397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9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Conflicts Using One 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Preventing conflicts among parallel Inserts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In addition to a head, the linked list needs a lock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Every Insert first has to acquire the lock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Guarantees that at most one Insert will take place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Serializes all insertions, i.e., </a:t>
            </a:r>
            <a:r>
              <a:rPr lang="en-US" dirty="0" smtClean="0">
                <a:solidFill>
                  <a:srgbClr val="FF0000"/>
                </a:solidFill>
              </a:rPr>
              <a:t>no parallelism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Enhancement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Find insertion location first and then acquire lock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May have to correct insertion location after lock acquire</a:t>
            </a:r>
          </a:p>
          <a:p>
            <a:pPr lvl="2">
              <a:spcBef>
                <a:spcPts val="1200"/>
              </a:spcBef>
            </a:pPr>
            <a:r>
              <a:rPr lang="en-US" dirty="0" err="1" smtClean="0"/>
              <a:t>pred</a:t>
            </a:r>
            <a:r>
              <a:rPr lang="en-US" dirty="0" smtClean="0"/>
              <a:t>-&gt;next may not be equal to </a:t>
            </a:r>
            <a:r>
              <a:rPr lang="en-US" dirty="0" err="1" smtClean="0"/>
              <a:t>curr</a:t>
            </a:r>
            <a:r>
              <a:rPr lang="en-US" dirty="0" smtClean="0"/>
              <a:t> (should not use </a:t>
            </a:r>
            <a:r>
              <a:rPr lang="en-US" dirty="0" err="1" smtClean="0"/>
              <a:t>curr</a:t>
            </a:r>
            <a:r>
              <a:rPr lang="en-US" dirty="0" smtClean="0"/>
              <a:t>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Doesn’t work in the presence of concurrent deletes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44</a:t>
            </a:fld>
            <a:endParaRPr lang="en-US"/>
          </a:p>
        </p:txBody>
      </p:sp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3357680" y="3952347"/>
            <a:ext cx="5508946" cy="615078"/>
            <a:chOff x="884534" y="2290575"/>
            <a:chExt cx="7529352" cy="840658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758748" y="2290575"/>
              <a:ext cx="508819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2016846" y="2710904"/>
              <a:ext cx="833284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3972189" y="2710904"/>
              <a:ext cx="833284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3" name="Rectangle 22"/>
            <p:cNvSpPr/>
            <p:nvPr/>
          </p:nvSpPr>
          <p:spPr bwMode="auto">
            <a:xfrm>
              <a:off x="5678055" y="2290575"/>
              <a:ext cx="508819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5938592" y="2710904"/>
              <a:ext cx="833284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5" name="Rectangle 24"/>
            <p:cNvSpPr/>
            <p:nvPr/>
          </p:nvSpPr>
          <p:spPr bwMode="auto">
            <a:xfrm>
              <a:off x="4805473" y="2290575"/>
              <a:ext cx="872582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>
              <a:off x="7904924" y="2710904"/>
              <a:ext cx="508962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884534" y="2510847"/>
              <a:ext cx="800218" cy="378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urier New" pitchFamily="49" charset="0"/>
                  <a:cs typeface="Courier New" pitchFamily="49" charset="0"/>
                </a:rPr>
                <a:t>head</a:t>
              </a:r>
              <a:endParaRPr lang="en-US" sz="12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722712" y="2290575"/>
              <a:ext cx="508819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850130" y="2290575"/>
              <a:ext cx="872582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650586" y="2290575"/>
              <a:ext cx="508819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771876" y="2290575"/>
              <a:ext cx="872582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091770" y="2510849"/>
              <a:ext cx="338554" cy="378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2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03265" y="2510849"/>
              <a:ext cx="338554" cy="378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urier New" pitchFamily="49" charset="0"/>
                  <a:cs typeface="Courier New" pitchFamily="49" charset="0"/>
                </a:rPr>
                <a:t>5</a:t>
              </a:r>
              <a:endParaRPr lang="en-US" sz="12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076535" y="2510849"/>
              <a:ext cx="338554" cy="378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urier New" pitchFamily="49" charset="0"/>
                  <a:cs typeface="Courier New" pitchFamily="49" charset="0"/>
                </a:rPr>
                <a:t>9</a:t>
              </a:r>
              <a:endParaRPr lang="en-US" sz="1200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354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Conflicts Using Many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Include a lock in every node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Significant storage overhead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Locking nodes during traversal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Repeatedly lock </a:t>
            </a:r>
            <a:r>
              <a:rPr lang="en-US" dirty="0" err="1" smtClean="0"/>
              <a:t>curr</a:t>
            </a:r>
            <a:r>
              <a:rPr lang="en-US" dirty="0" smtClean="0"/>
              <a:t> node, unlock </a:t>
            </a:r>
            <a:r>
              <a:rPr lang="en-US" dirty="0" err="1" smtClean="0"/>
              <a:t>pred</a:t>
            </a:r>
            <a:r>
              <a:rPr lang="en-US" dirty="0" smtClean="0"/>
              <a:t> node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High </a:t>
            </a:r>
            <a:r>
              <a:rPr lang="en-US" dirty="0" smtClean="0">
                <a:solidFill>
                  <a:srgbClr val="FF0000"/>
                </a:solidFill>
              </a:rPr>
              <a:t>overhead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Prevents faster threads from passing slower threads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Enhancement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Lock only </a:t>
            </a:r>
            <a:r>
              <a:rPr lang="en-US" dirty="0" err="1" smtClean="0"/>
              <a:t>pred</a:t>
            </a:r>
            <a:r>
              <a:rPr lang="en-US" dirty="0" smtClean="0"/>
              <a:t> node after traversal but before insertion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May have to correct insertion location after lock acquire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Doesn’t work in the presence of concurrent deletes</a:t>
            </a:r>
          </a:p>
          <a:p>
            <a:pPr lvl="2">
              <a:spcBef>
                <a:spcPts val="120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45</a:t>
            </a:fld>
            <a:endParaRPr lang="en-US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3313174" y="4331822"/>
            <a:ext cx="5508946" cy="615078"/>
            <a:chOff x="884534" y="2290575"/>
            <a:chExt cx="7529352" cy="840658"/>
          </a:xfrm>
        </p:grpSpPr>
        <p:sp>
          <p:nvSpPr>
            <p:cNvPr id="6" name="Rectangle 5"/>
            <p:cNvSpPr/>
            <p:nvPr/>
          </p:nvSpPr>
          <p:spPr bwMode="auto">
            <a:xfrm>
              <a:off x="1758748" y="2290575"/>
              <a:ext cx="508819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>
              <a:off x="2016846" y="2710904"/>
              <a:ext cx="833284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/>
            <p:nvPr/>
          </p:nvCxnSpPr>
          <p:spPr bwMode="auto">
            <a:xfrm>
              <a:off x="3972189" y="2710904"/>
              <a:ext cx="833284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Rectangle 8"/>
            <p:cNvSpPr/>
            <p:nvPr/>
          </p:nvSpPr>
          <p:spPr bwMode="auto">
            <a:xfrm>
              <a:off x="5678055" y="2290575"/>
              <a:ext cx="508819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5938592" y="2710904"/>
              <a:ext cx="833284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Rectangle 10"/>
            <p:cNvSpPr/>
            <p:nvPr/>
          </p:nvSpPr>
          <p:spPr bwMode="auto">
            <a:xfrm>
              <a:off x="4805473" y="2290575"/>
              <a:ext cx="872582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7904924" y="2710904"/>
              <a:ext cx="508962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884534" y="2510847"/>
              <a:ext cx="800218" cy="378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urier New" pitchFamily="49" charset="0"/>
                  <a:cs typeface="Courier New" pitchFamily="49" charset="0"/>
                </a:rPr>
                <a:t>head</a:t>
              </a:r>
              <a:endParaRPr lang="en-US" sz="12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722712" y="2290575"/>
              <a:ext cx="508819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850130" y="2290575"/>
              <a:ext cx="872582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650586" y="2290575"/>
              <a:ext cx="508819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771876" y="2290575"/>
              <a:ext cx="872582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91770" y="2510849"/>
              <a:ext cx="338554" cy="378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2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103265" y="2510849"/>
              <a:ext cx="338554" cy="378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urier New" pitchFamily="49" charset="0"/>
                  <a:cs typeface="Courier New" pitchFamily="49" charset="0"/>
                </a:rPr>
                <a:t>5</a:t>
              </a:r>
              <a:endParaRPr lang="en-US" sz="12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076535" y="2510849"/>
              <a:ext cx="338554" cy="378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urier New" pitchFamily="49" charset="0"/>
                  <a:cs typeface="Courier New" pitchFamily="49" charset="0"/>
                </a:rPr>
                <a:t>9</a:t>
              </a:r>
              <a:endParaRPr lang="en-US" sz="1200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125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Contains and Delete in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Scenario 1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updates P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follows P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Works fine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Thread 1 sees</a:t>
            </a:r>
            <a:br>
              <a:rPr lang="en-US" dirty="0" smtClean="0"/>
            </a:br>
            <a:r>
              <a:rPr lang="en-US" dirty="0" smtClean="0"/>
              <a:t>list after del.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212249" y="3998588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477720" y="4411543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4178653" y="3996134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4444124" y="4409089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3311005" y="4001054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145057" y="4001054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6403154" y="4421383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5270035" y="3998600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111461" y="3998600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8369558" y="4418929"/>
            <a:ext cx="50896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7236439" y="3996146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49096" y="4209034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483058" y="2745945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3737468" y="3166274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5447109" y="2745945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5701519" y="3166274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593071" y="2745945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2:</a:t>
            </a:r>
          </a:p>
          <a:p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pred</a:t>
            </a:r>
            <a:endParaRPr lang="en-US" sz="20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57122" y="2745945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2:</a:t>
            </a:r>
          </a:p>
          <a:p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curr</a:t>
            </a:r>
            <a:endParaRPr lang="en-US" sz="20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483058" y="5252230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99133" y="5252230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1:</a:t>
            </a:r>
          </a:p>
          <a:p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curr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3737468" y="4836792"/>
            <a:ext cx="0" cy="8652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7670377" y="3769971"/>
            <a:ext cx="0" cy="23108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H="1">
            <a:off x="4444126" y="3769971"/>
            <a:ext cx="1" cy="65141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4439769" y="3769971"/>
            <a:ext cx="323060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4178653" y="4221328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05879" y="4221328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17374" y="4221328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90644" y="4221328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87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Contains and Delete in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Scenario 2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follows P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updates P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Does not work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Thread 1 sees deleted node for</a:t>
            </a:r>
            <a:br>
              <a:rPr lang="en-US" dirty="0" smtClean="0"/>
            </a:br>
            <a:r>
              <a:rPr lang="en-US" dirty="0" smtClean="0"/>
              <a:t>arbitrary long time after deletion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If deleted node is freed by T</a:t>
            </a:r>
            <a:r>
              <a:rPr lang="en-US" baseline="-25000" dirty="0" smtClean="0"/>
              <a:t>2</a:t>
            </a:r>
            <a:r>
              <a:rPr lang="en-US" dirty="0" smtClean="0"/>
              <a:t> and memory is reused before T</a:t>
            </a:r>
            <a:r>
              <a:rPr lang="en-US" baseline="-25000" dirty="0" smtClean="0"/>
              <a:t>1</a:t>
            </a:r>
            <a:r>
              <a:rPr lang="en-US" dirty="0" smtClean="0"/>
              <a:t> accesses </a:t>
            </a:r>
            <a:r>
              <a:rPr lang="en-US" dirty="0" err="1" smtClean="0">
                <a:solidFill>
                  <a:srgbClr val="0070C0"/>
                </a:solidFill>
              </a:rPr>
              <a:t>curr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dirty="0" smtClean="0"/>
              <a:t>&gt;next, program may </a:t>
            </a:r>
            <a:r>
              <a:rPr lang="en-US" dirty="0" smtClean="0">
                <a:solidFill>
                  <a:srgbClr val="FF0000"/>
                </a:solidFill>
              </a:rPr>
              <a:t>crash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4407171" y="2753717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4672642" y="3166672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6373575" y="2751263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639046" y="3164218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5505927" y="2756183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339979" y="2756183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8598076" y="3176512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7464957" y="2753729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44018" y="2964163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677980" y="1501074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5932390" y="1921403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7642031" y="1501074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7896441" y="1921403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787993" y="1501074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2:</a:t>
            </a:r>
          </a:p>
          <a:p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pred</a:t>
            </a:r>
            <a:endParaRPr lang="en-US" sz="20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52044" y="1501074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2:</a:t>
            </a:r>
          </a:p>
          <a:p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curr</a:t>
            </a:r>
            <a:endParaRPr lang="en-US" sz="20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677980" y="4007359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74970" y="4007359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1:</a:t>
            </a:r>
          </a:p>
          <a:p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curr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5932390" y="3591921"/>
            <a:ext cx="0" cy="8652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arrow" w="med" len="med"/>
            <a:tailEnd type="non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H="1">
            <a:off x="6639048" y="2525100"/>
            <a:ext cx="1" cy="65141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6634691" y="2525100"/>
            <a:ext cx="323060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6373575" y="2976457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634775" y="4007359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7889185" y="3591921"/>
            <a:ext cx="0" cy="8652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763113" y="2976457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74608" y="2976457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0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Delete and Delete in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Scenario 1: deleting the same node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Seems to work depending on when </a:t>
            </a:r>
            <a:r>
              <a:rPr lang="en-US" dirty="0" err="1" smtClean="0"/>
              <a:t>curr</a:t>
            </a:r>
            <a:r>
              <a:rPr lang="en-US" dirty="0" smtClean="0"/>
              <a:t>-&gt;next is read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But second free of current node will </a:t>
            </a:r>
            <a:r>
              <a:rPr lang="en-US" dirty="0" smtClean="0">
                <a:solidFill>
                  <a:srgbClr val="FF0000"/>
                </a:solidFill>
              </a:rPr>
              <a:t>fail</a:t>
            </a:r>
            <a:r>
              <a:rPr lang="en-US" dirty="0" smtClean="0"/>
              <a:t> (and crash)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666573" y="4218007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932044" y="4630962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3632977" y="4215553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898448" y="4628508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765329" y="4220473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599381" y="4220473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857478" y="4640802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4724359" y="4218019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565785" y="4218019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7823882" y="4638348"/>
            <a:ext cx="50896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6690763" y="4215565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3420" y="4428453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937382" y="2965364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3191792" y="3385693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4901433" y="2965364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5155843" y="3385693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894093" y="5287294"/>
            <a:ext cx="323060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3898449" y="4635882"/>
            <a:ext cx="1" cy="65141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7124701" y="5056211"/>
            <a:ext cx="0" cy="23108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047395" y="2965364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2:</a:t>
            </a:r>
          </a:p>
          <a:p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pred</a:t>
            </a:r>
            <a:endParaRPr lang="en-US" sz="20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11446" y="2965364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2:</a:t>
            </a:r>
          </a:p>
          <a:p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curr</a:t>
            </a:r>
            <a:endParaRPr lang="en-US" sz="20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937382" y="5471649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901433" y="5471649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47395" y="5471649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1:</a:t>
            </a:r>
          </a:p>
          <a:p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pred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11446" y="5471649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1:</a:t>
            </a:r>
          </a:p>
          <a:p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curr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5155843" y="5061131"/>
            <a:ext cx="0" cy="8652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3191792" y="5056211"/>
            <a:ext cx="0" cy="8652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7124701" y="3989390"/>
            <a:ext cx="0" cy="23108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H="1">
            <a:off x="3898450" y="3989390"/>
            <a:ext cx="1" cy="65141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3894093" y="3989390"/>
            <a:ext cx="323060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3022515" y="4440747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34010" y="4440747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07280" y="4440747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69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Delete and Delete in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190" cy="5105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Scenario 2: deleting adjacent nodes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first: T</a:t>
            </a:r>
            <a:r>
              <a:rPr lang="en-US" baseline="-25000" dirty="0" smtClean="0"/>
              <a:t>1</a:t>
            </a:r>
            <a:r>
              <a:rPr lang="en-US" dirty="0" smtClean="0"/>
              <a:t>’s deleted node is </a:t>
            </a:r>
            <a:r>
              <a:rPr lang="en-US" dirty="0" smtClean="0">
                <a:solidFill>
                  <a:srgbClr val="FF0000"/>
                </a:solidFill>
              </a:rPr>
              <a:t>added again </a:t>
            </a:r>
            <a:r>
              <a:rPr lang="en-US" dirty="0" smtClean="0"/>
              <a:t>but freed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first: T</a:t>
            </a:r>
            <a:r>
              <a:rPr lang="en-US" baseline="-25000" dirty="0" smtClean="0"/>
              <a:t>1</a:t>
            </a:r>
            <a:r>
              <a:rPr lang="en-US" dirty="0" smtClean="0"/>
              <a:t>’s node is </a:t>
            </a:r>
            <a:r>
              <a:rPr lang="en-US" dirty="0" smtClean="0">
                <a:solidFill>
                  <a:srgbClr val="FF0000"/>
                </a:solidFill>
              </a:rPr>
              <a:t>not deleted </a:t>
            </a:r>
            <a:r>
              <a:rPr lang="en-US" dirty="0" smtClean="0"/>
              <a:t>but freed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Segmentation fault likely if freed memory is reused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80261" y="4598185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545732" y="5011140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2246665" y="4595731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512136" y="5008686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1379017" y="4600651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213069" y="4600651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4471166" y="5020980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338047" y="4598197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148331" y="4598197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8406428" y="5018526"/>
            <a:ext cx="50896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7273309" y="4595743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5622" y="4200541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51070" y="3345542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1805480" y="3765871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3515121" y="3345542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769531" y="3765871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4469265" y="5667472"/>
            <a:ext cx="323060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4466247" y="5016060"/>
            <a:ext cx="1" cy="65141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7699873" y="5436389"/>
            <a:ext cx="0" cy="23108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61083" y="3345542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2:</a:t>
            </a:r>
          </a:p>
          <a:p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pred</a:t>
            </a:r>
            <a:endParaRPr lang="en-US" sz="20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25134" y="3345542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2:</a:t>
            </a:r>
          </a:p>
          <a:p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curr</a:t>
            </a:r>
            <a:endParaRPr lang="en-US" sz="20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512554" y="5851827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476605" y="5851827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22567" y="5851827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1:</a:t>
            </a:r>
          </a:p>
          <a:p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pred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86618" y="5851827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1:</a:t>
            </a:r>
          </a:p>
          <a:p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curr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5731015" y="5441309"/>
            <a:ext cx="0" cy="8652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3766964" y="5436389"/>
            <a:ext cx="0" cy="8652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738389" y="4369568"/>
            <a:ext cx="0" cy="23108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H="1">
            <a:off x="2512138" y="4369568"/>
            <a:ext cx="1" cy="65141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2507781" y="4369568"/>
            <a:ext cx="323060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6179473" y="4598197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6437570" y="5018526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5304451" y="4595743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36203" y="4820925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47698" y="4820925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20968" y="4820925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453651" y="4820925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83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and Minimum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Problem: find the largest element in one array and the smallest element in another array</a:t>
            </a:r>
          </a:p>
          <a:p>
            <a:pPr lvl="1">
              <a:spcBef>
                <a:spcPts val="1200"/>
              </a:spcBef>
            </a:pPr>
            <a:r>
              <a:rPr lang="en-US" i="1" dirty="0" err="1" smtClean="0"/>
              <a:t>arrA</a:t>
            </a:r>
            <a:r>
              <a:rPr lang="en-US" dirty="0" smtClean="0"/>
              <a:t> = </a:t>
            </a:r>
          </a:p>
          <a:p>
            <a:pPr lvl="1">
              <a:spcBef>
                <a:spcPts val="1200"/>
              </a:spcBef>
            </a:pPr>
            <a:r>
              <a:rPr lang="en-US" i="1" dirty="0" err="1" smtClean="0"/>
              <a:t>arrB</a:t>
            </a:r>
            <a:r>
              <a:rPr lang="en-US" dirty="0" smtClean="0"/>
              <a:t> = </a:t>
            </a:r>
          </a:p>
          <a:p>
            <a:pPr lvl="4">
              <a:spcBef>
                <a:spcPts val="1200"/>
              </a:spcBef>
            </a:pPr>
            <a:endParaRPr lang="en-US" sz="100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Serial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722783" y="2276711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027583" y="2276711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9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332383" y="2276711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5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637183" y="2276711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941983" y="2276711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3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246783" y="2276711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8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551583" y="2276711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4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856383" y="2276711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161183" y="2276711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465983" y="2276711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5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770783" y="2276711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075583" y="2276711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6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380383" y="2276711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9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7685183" y="2276711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7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989983" y="2276711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198783" y="2276711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3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503583" y="2276711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2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808383" y="2276711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113183" y="2276711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417983" y="2276711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6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722783" y="2800013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9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027583" y="2800013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0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332383" y="2800013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8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637183" y="2800013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7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941983" y="2800013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3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5246783" y="2800013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5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5551583" y="2800013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2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856383" y="2800013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0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161183" y="2800013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4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465983" y="2800013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0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6770783" y="2800013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6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7075583" y="2800013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7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7380383" y="2800013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4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7685183" y="2800013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7989983" y="2800013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198783" y="2800013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503583" y="2800013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8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2808383" y="2800013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2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113183" y="2800013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9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3417983" y="2800013"/>
            <a:ext cx="304800" cy="381000"/>
          </a:xfrm>
          <a:prstGeom prst="rect">
            <a:avLst/>
          </a:prstGeom>
          <a:solidFill>
            <a:srgbClr val="A3A3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1</a:t>
            </a:r>
          </a:p>
        </p:txBody>
      </p:sp>
      <p:sp>
        <p:nvSpPr>
          <p:cNvPr id="45" name="Content Placeholder 4"/>
          <p:cNvSpPr txBox="1">
            <a:spLocks/>
          </p:cNvSpPr>
          <p:nvPr/>
        </p:nvSpPr>
        <p:spPr bwMode="auto">
          <a:xfrm>
            <a:off x="457200" y="4010953"/>
            <a:ext cx="8229600" cy="1905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760" lvl="1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806800"/>
                </a:solidFill>
                <a:latin typeface="Courier New" pitchFamily="49" charset="0"/>
                <a:cs typeface="Courier New" pitchFamily="49" charset="0"/>
              </a:rPr>
              <a:t>// using two loops</a:t>
            </a:r>
          </a:p>
          <a:p>
            <a:pPr marL="365760" lvl="1">
              <a:spcBef>
                <a:spcPts val="0"/>
              </a:spcBef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max = -infinity;</a:t>
            </a: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(max &lt;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]) max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365760" lvl="1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min = infinity;</a:t>
            </a:r>
          </a:p>
          <a:p>
            <a:pPr marL="365760" lvl="1">
              <a:spcBef>
                <a:spcPts val="0"/>
              </a:spcBef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(min &gt;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arrB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]) min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arrB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</p:txBody>
      </p:sp>
      <p:sp>
        <p:nvSpPr>
          <p:cNvPr id="46" name="Content Placeholder 5"/>
          <p:cNvSpPr txBox="1">
            <a:spLocks/>
          </p:cNvSpPr>
          <p:nvPr/>
        </p:nvSpPr>
        <p:spPr bwMode="auto">
          <a:xfrm>
            <a:off x="5638800" y="5534953"/>
            <a:ext cx="2667000" cy="838199"/>
          </a:xfrm>
          <a:prstGeom prst="rect">
            <a:avLst/>
          </a:prstGeom>
          <a:gradFill flip="none" rotWithShape="1">
            <a:gsLst>
              <a:gs pos="0">
                <a:srgbClr val="D5EDFF"/>
              </a:gs>
              <a:gs pos="100000">
                <a:srgbClr val="A3D8FF"/>
              </a:gs>
              <a:gs pos="100000">
                <a:srgbClr val="85C2FF"/>
              </a:gs>
              <a:gs pos="10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ln w="9525" cap="flat" cmpd="sng" algn="ctr">
            <a:solidFill>
              <a:srgbClr val="0070C0"/>
            </a:solidFill>
            <a:prstDash val="solid"/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400" dirty="0" smtClean="0"/>
              <a:t>Execution time:</a:t>
            </a:r>
          </a:p>
          <a:p>
            <a:pPr algn="ctr" eaLnBrk="1" hangingPunct="1"/>
            <a:r>
              <a:rPr lang="en-US" sz="2200" dirty="0" smtClean="0"/>
              <a:t>2 * SIZE iterations</a:t>
            </a:r>
          </a:p>
        </p:txBody>
      </p:sp>
    </p:spTree>
    <p:extLst>
      <p:ext uri="{BB962C8B-B14F-4D97-AF65-F5344CB8AC3E}">
        <p14:creationId xmlns:p14="http://schemas.microsoft.com/office/powerpoint/2010/main" val="338062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Insert and Delete in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16710" cy="5105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Scenario 1: inserting right after deleted node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Inserted node is </a:t>
            </a:r>
            <a:r>
              <a:rPr lang="en-US" dirty="0" smtClean="0">
                <a:solidFill>
                  <a:srgbClr val="FF0000"/>
                </a:solidFill>
              </a:rPr>
              <a:t>not added </a:t>
            </a:r>
            <a:r>
              <a:rPr lang="en-US" dirty="0" smtClean="0"/>
              <a:t>to list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Segmentation fault possible if P updated after </a:t>
            </a:r>
            <a:r>
              <a:rPr lang="en-US" dirty="0" err="1" smtClean="0">
                <a:solidFill>
                  <a:srgbClr val="00B050"/>
                </a:solidFill>
              </a:rPr>
              <a:t>curr</a:t>
            </a:r>
            <a:r>
              <a:rPr lang="en-US" dirty="0" smtClean="0"/>
              <a:t> freed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266896" y="4226273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532367" y="4639228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3233300" y="4223819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498771" y="4636774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365652" y="4228739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199704" y="4228739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478780" y="4648200"/>
            <a:ext cx="812305" cy="86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4324682" y="4226285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7402418" y="4646614"/>
            <a:ext cx="50896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132257" y="3828629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537705" y="2973630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2792115" y="3393959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4501756" y="2973630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4756166" y="3393959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647718" y="2973630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2:</a:t>
            </a:r>
          </a:p>
          <a:p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pred</a:t>
            </a:r>
            <a:endParaRPr lang="en-US" sz="20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11769" y="2973630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2:</a:t>
            </a:r>
          </a:p>
          <a:p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curr</a:t>
            </a:r>
            <a:endParaRPr lang="en-US" sz="20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6725024" y="3997656"/>
            <a:ext cx="0" cy="23108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H="1">
            <a:off x="3498773" y="3997656"/>
            <a:ext cx="1" cy="65141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3494416" y="3997656"/>
            <a:ext cx="323060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7166108" y="4226285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291086" y="4223831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22838" y="4449013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34333" y="4449013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86191" y="4470895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019982" y="5563602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4285453" y="5976557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5997447" y="5566068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6251857" y="5991305"/>
            <a:ext cx="49540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5118738" y="5566068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5480039" y="4643320"/>
            <a:ext cx="0" cy="92028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6747262" y="5056275"/>
            <a:ext cx="0" cy="93503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129995" y="5563602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1:</a:t>
            </a:r>
          </a:p>
          <a:p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temp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97264" y="4470895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92207" y="579125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71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Insert and Delete in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16710" cy="5105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Scenario 2: inserting right before deleted node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first: T</a:t>
            </a:r>
            <a:r>
              <a:rPr lang="en-US" baseline="-25000" dirty="0" smtClean="0"/>
              <a:t>1</a:t>
            </a:r>
            <a:r>
              <a:rPr lang="en-US" dirty="0" smtClean="0"/>
              <a:t>’s inserted node is </a:t>
            </a:r>
            <a:r>
              <a:rPr lang="en-US" dirty="0" smtClean="0">
                <a:solidFill>
                  <a:srgbClr val="FF0000"/>
                </a:solidFill>
              </a:rPr>
              <a:t>not added </a:t>
            </a:r>
            <a:r>
              <a:rPr lang="en-US" dirty="0" smtClean="0"/>
              <a:t>to the list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first: T</a:t>
            </a:r>
            <a:r>
              <a:rPr lang="en-US" baseline="-25000" dirty="0" smtClean="0"/>
              <a:t>2</a:t>
            </a:r>
            <a:r>
              <a:rPr lang="en-US" dirty="0" smtClean="0"/>
              <a:t>’s node is </a:t>
            </a:r>
            <a:r>
              <a:rPr lang="en-US" dirty="0" smtClean="0">
                <a:solidFill>
                  <a:srgbClr val="FF0000"/>
                </a:solidFill>
              </a:rPr>
              <a:t>not deleted </a:t>
            </a:r>
            <a:r>
              <a:rPr lang="en-US" dirty="0" smtClean="0"/>
              <a:t>but freed (</a:t>
            </a:r>
            <a:r>
              <a:rPr lang="en-US" dirty="0" err="1" smtClean="0"/>
              <a:t>seg</a:t>
            </a:r>
            <a:r>
              <a:rPr lang="en-US" dirty="0" smtClean="0"/>
              <a:t>. fault)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443154" y="4284347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708625" y="4697302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3409558" y="4281893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685728" y="4694848"/>
            <a:ext cx="82258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541910" y="4286813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375962" y="4286813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634059" y="4707142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4500940" y="4284359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7578676" y="4704688"/>
            <a:ext cx="50896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308515" y="3886703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13963" y="3031704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2968373" y="3452033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4678014" y="3031704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4932424" y="3452033"/>
            <a:ext cx="0" cy="8323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823976" y="3031704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2:</a:t>
            </a:r>
          </a:p>
          <a:p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pred</a:t>
            </a:r>
            <a:endParaRPr lang="en-US" sz="20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88027" y="3031704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2:</a:t>
            </a:r>
          </a:p>
          <a:p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curr</a:t>
            </a:r>
            <a:endParaRPr lang="en-US" sz="20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6901282" y="4055730"/>
            <a:ext cx="0" cy="23108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H="1">
            <a:off x="3685728" y="4055730"/>
            <a:ext cx="1" cy="64157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3685728" y="4055730"/>
            <a:ext cx="321555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7342366" y="4284359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467344" y="4281905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99096" y="4507087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10591" y="4507087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62449" y="4528969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222970" y="5621676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2488441" y="6034631"/>
            <a:ext cx="83328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Rectangle 48"/>
          <p:cNvSpPr/>
          <p:nvPr/>
        </p:nvSpPr>
        <p:spPr bwMode="auto">
          <a:xfrm>
            <a:off x="4200435" y="5624142"/>
            <a:ext cx="508819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4454845" y="6049379"/>
            <a:ext cx="49540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3321726" y="5624142"/>
            <a:ext cx="872582" cy="840658"/>
          </a:xfrm>
          <a:prstGeom prst="rect">
            <a:avLst/>
          </a:prstGeom>
          <a:noFill/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3683027" y="4701394"/>
            <a:ext cx="0" cy="92028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4950250" y="5114349"/>
            <a:ext cx="0" cy="93503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332983" y="5621676"/>
            <a:ext cx="8899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itchFamily="34" charset="0"/>
                <a:cs typeface="Arial" pitchFamily="34" charset="0"/>
              </a:rPr>
              <a:t>thread 1:</a:t>
            </a:r>
          </a:p>
          <a:p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temp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409558" y="4494793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95195" y="584932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66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Freeing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/>
          <a:lstStyle/>
          <a:p>
            <a:r>
              <a:rPr lang="en-US" dirty="0" smtClean="0"/>
              <a:t>After a node’s memory has been freed</a:t>
            </a:r>
          </a:p>
          <a:p>
            <a:pPr lvl="1"/>
            <a:r>
              <a:rPr lang="en-US" dirty="0" smtClean="0"/>
              <a:t>System may reuse memory for other purposes</a:t>
            </a:r>
          </a:p>
          <a:p>
            <a:pPr lvl="1"/>
            <a:r>
              <a:rPr lang="en-US" dirty="0" smtClean="0"/>
              <a:t>Updating fields in a freed node can break program</a:t>
            </a:r>
          </a:p>
          <a:p>
            <a:pPr lvl="1"/>
            <a:r>
              <a:rPr lang="en-US" dirty="0" smtClean="0"/>
              <a:t>Dereferencing a field in a freed node that was reused may result in an invalid address (segmentation fault)</a:t>
            </a:r>
          </a:p>
          <a:p>
            <a:r>
              <a:rPr lang="en-US" dirty="0" smtClean="0"/>
              <a:t>Not freeing deleted nodes</a:t>
            </a:r>
          </a:p>
          <a:p>
            <a:pPr lvl="1"/>
            <a:r>
              <a:rPr lang="en-US" dirty="0" smtClean="0"/>
              <a:t>Eliminates </a:t>
            </a:r>
            <a:r>
              <a:rPr lang="en-US" dirty="0" err="1" smtClean="0"/>
              <a:t>seg</a:t>
            </a:r>
            <a:r>
              <a:rPr lang="en-US" dirty="0" smtClean="0"/>
              <a:t>. faults but causes memory leaks</a:t>
            </a:r>
          </a:p>
          <a:p>
            <a:pPr lvl="1"/>
            <a:r>
              <a:rPr lang="en-US" dirty="0" smtClean="0"/>
              <a:t>Should free nodes once it is safe to do so</a:t>
            </a:r>
          </a:p>
          <a:p>
            <a:pPr lvl="2"/>
            <a:r>
              <a:rPr lang="en-US" dirty="0" smtClean="0"/>
              <a:t>Difficult to know when it is safe (who should delete node?)</a:t>
            </a:r>
          </a:p>
          <a:p>
            <a:pPr lvl="2"/>
            <a:r>
              <a:rPr lang="en-US" dirty="0" smtClean="0"/>
              <a:t>This is automatically done in managed languages like Java</a:t>
            </a:r>
          </a:p>
          <a:p>
            <a:r>
              <a:rPr lang="en-US" dirty="0" smtClean="0"/>
              <a:t>Alternative: mark deleted nodes but don’t remove</a:t>
            </a:r>
          </a:p>
          <a:p>
            <a:pPr lvl="1"/>
            <a:r>
              <a:rPr lang="en-US" dirty="0" smtClean="0"/>
              <a:t>Truly remove deleted nodes occasionally (lock list)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8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Considerations</a:t>
            </a:r>
            <a:endParaRPr lang="en-US" dirty="0"/>
          </a:p>
        </p:txBody>
      </p:sp>
      <p:sp>
        <p:nvSpPr>
          <p:cNvPr id="378883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Scalable solution requires a lock per node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But large overhead in runtime, code, and memory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Slower threads can slow down faster threads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Use a read/write lock in each node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Allows many readers </a:t>
            </a:r>
            <a:r>
              <a:rPr lang="en-US" i="1" dirty="0" smtClean="0"/>
              <a:t>or</a:t>
            </a:r>
            <a:r>
              <a:rPr lang="en-US" dirty="0" smtClean="0"/>
              <a:t> one writer at a time (3 states)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Even insert and delete mostly read (during traversal)</a:t>
            </a:r>
          </a:p>
          <a:p>
            <a:pPr lvl="2"/>
            <a:r>
              <a:rPr lang="en-US" dirty="0" smtClean="0"/>
              <a:t>Insert must lock </a:t>
            </a:r>
            <a:r>
              <a:rPr lang="en-US" dirty="0" err="1" smtClean="0"/>
              <a:t>pred</a:t>
            </a:r>
            <a:r>
              <a:rPr lang="en-US" dirty="0" smtClean="0"/>
              <a:t> node for writing</a:t>
            </a:r>
          </a:p>
          <a:p>
            <a:pPr lvl="2"/>
            <a:r>
              <a:rPr lang="en-US" dirty="0" smtClean="0"/>
              <a:t>Delete must lock </a:t>
            </a:r>
            <a:r>
              <a:rPr lang="en-US" dirty="0" err="1" smtClean="0"/>
              <a:t>pred</a:t>
            </a:r>
            <a:r>
              <a:rPr lang="en-US" dirty="0" smtClean="0"/>
              <a:t> and </a:t>
            </a:r>
            <a:r>
              <a:rPr lang="en-US" dirty="0" err="1" smtClean="0"/>
              <a:t>curr</a:t>
            </a:r>
            <a:r>
              <a:rPr lang="en-US" dirty="0" smtClean="0"/>
              <a:t> nodes for writing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Faster threads can pass slower threads during reading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Still large overhead in runtime, code, and memory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Use more parallelism friendly data structure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Skip list, list of arrays, B-tree, etc.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76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Locks w/o Extra Memory</a:t>
            </a:r>
            <a:endParaRPr lang="en-US" dirty="0"/>
          </a:p>
        </p:txBody>
      </p:sp>
      <p:sp>
        <p:nvSpPr>
          <p:cNvPr id="37888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Memory usage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Only need one or two bits to store state of lock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Next pointer in each node does not use least significant bits because they point to aligned memory address (the next node)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Use unused pointer bits to store lock information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Since computation is cheap and memory accesses are expensive, this reduces runtime and memory use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But the coding and locking overheads are even higher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Need atomic operations (e.g., </a:t>
            </a:r>
            <a:r>
              <a:rPr lang="en-US" dirty="0" err="1" smtClean="0"/>
              <a:t>atomicCAS</a:t>
            </a:r>
            <a:r>
              <a:rPr lang="en-US" dirty="0" smtClean="0"/>
              <a:t>) to acquire lock (see later)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7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Read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lock for reading, only for writing</a:t>
            </a:r>
          </a:p>
          <a:p>
            <a:pPr lvl="1"/>
            <a:r>
              <a:rPr lang="en-US" dirty="0" smtClean="0"/>
              <a:t>Essentially no locking overhead (like serial code)</a:t>
            </a:r>
          </a:p>
          <a:p>
            <a:pPr lvl="1"/>
            <a:r>
              <a:rPr lang="en-US" dirty="0" smtClean="0"/>
              <a:t>Insert must lock </a:t>
            </a:r>
            <a:r>
              <a:rPr lang="en-US" dirty="0" err="1" smtClean="0"/>
              <a:t>pred</a:t>
            </a:r>
            <a:r>
              <a:rPr lang="en-US" dirty="0" smtClean="0"/>
              <a:t> node</a:t>
            </a:r>
          </a:p>
          <a:p>
            <a:pPr lvl="1"/>
            <a:r>
              <a:rPr lang="en-US" dirty="0" smtClean="0"/>
              <a:t>Delete must lock </a:t>
            </a:r>
            <a:r>
              <a:rPr lang="en-US" dirty="0" err="1" smtClean="0"/>
              <a:t>pred</a:t>
            </a:r>
            <a:r>
              <a:rPr lang="en-US" dirty="0" smtClean="0"/>
              <a:t> and </a:t>
            </a:r>
            <a:r>
              <a:rPr lang="en-US" dirty="0" err="1" smtClean="0"/>
              <a:t>curr</a:t>
            </a:r>
            <a:r>
              <a:rPr lang="en-US" dirty="0" smtClean="0"/>
              <a:t> nodes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Potential problems</a:t>
            </a:r>
          </a:p>
          <a:p>
            <a:pPr lvl="1"/>
            <a:r>
              <a:rPr lang="en-US" dirty="0" smtClean="0"/>
              <a:t>Locking must follow a fixed order to avoid deadlock</a:t>
            </a:r>
          </a:p>
          <a:p>
            <a:pPr lvl="2"/>
            <a:r>
              <a:rPr lang="en-US" dirty="0" smtClean="0"/>
              <a:t>E.g., lock </a:t>
            </a:r>
            <a:r>
              <a:rPr lang="en-US" dirty="0" err="1" smtClean="0"/>
              <a:t>pred</a:t>
            </a:r>
            <a:r>
              <a:rPr lang="en-US" dirty="0" smtClean="0"/>
              <a:t> node before </a:t>
            </a:r>
            <a:r>
              <a:rPr lang="en-US" dirty="0" err="1" smtClean="0"/>
              <a:t>curr</a:t>
            </a:r>
            <a:r>
              <a:rPr lang="en-US" dirty="0" smtClean="0"/>
              <a:t> node</a:t>
            </a:r>
          </a:p>
          <a:p>
            <a:pPr lvl="1"/>
            <a:r>
              <a:rPr lang="en-US" dirty="0" smtClean="0"/>
              <a:t>Insert/delete must restart if they fail to acquire lock</a:t>
            </a:r>
          </a:p>
          <a:p>
            <a:pPr lvl="2"/>
            <a:r>
              <a:rPr lang="en-US" dirty="0" smtClean="0"/>
              <a:t>Delete must release first lock if it cannot acquire second lock</a:t>
            </a:r>
          </a:p>
          <a:p>
            <a:pPr lvl="1"/>
            <a:r>
              <a:rPr lang="en-US" dirty="0" smtClean="0"/>
              <a:t>Delete must not free or modify deleted node</a:t>
            </a:r>
          </a:p>
          <a:p>
            <a:pPr lvl="2"/>
            <a:r>
              <a:rPr lang="en-US" dirty="0" smtClean="0"/>
              <a:t>Causes memory leak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91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Lock-free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Avoiding locks altogether</a:t>
            </a:r>
          </a:p>
          <a:p>
            <a:pPr lvl="1"/>
            <a:r>
              <a:rPr lang="en-US" dirty="0" smtClean="0"/>
              <a:t>No memory overhead</a:t>
            </a:r>
          </a:p>
          <a:p>
            <a:pPr lvl="1"/>
            <a:r>
              <a:rPr lang="en-US" dirty="0" smtClean="0"/>
              <a:t>Almost no performance overhead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Almost perfect parallelism</a:t>
            </a:r>
          </a:p>
          <a:p>
            <a:pPr lvl="1"/>
            <a:r>
              <a:rPr lang="en-US" dirty="0" smtClean="0"/>
              <a:t>Some coding overhead</a:t>
            </a:r>
          </a:p>
          <a:p>
            <a:pPr lvl="1"/>
            <a:r>
              <a:rPr lang="en-US" dirty="0" smtClean="0"/>
              <a:t>Hardware needs to support atomic operations, for example “atomic compare and swap”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Atomic CAS</a:t>
            </a:r>
          </a:p>
          <a:p>
            <a:pPr lvl="1"/>
            <a:r>
              <a:rPr lang="en-US" dirty="0" smtClean="0"/>
              <a:t>Allows to redirect pointers atomically if pointer hasn’t changed…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22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Performs following operations atomically</a:t>
            </a:r>
          </a:p>
          <a:p>
            <a:pPr lvl="1"/>
            <a:r>
              <a:rPr lang="en-US" dirty="0" smtClean="0"/>
              <a:t>Other threads cannot see intermediate results</a:t>
            </a:r>
          </a:p>
          <a:p>
            <a:pPr lvl="2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atomicCAS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atomic {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old = *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if (old ==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*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return old;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735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using Atomic 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atomicCAS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atomic {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old = *</a:t>
            </a:r>
            <a:r>
              <a:rPr lang="en-US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 if (old == </a:t>
            </a:r>
            <a:r>
              <a:rPr lang="en-US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   *</a:t>
            </a:r>
            <a:r>
              <a:rPr lang="en-US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return old;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chemeClr val="tx2">
                  <a:lumMod val="20000"/>
                  <a:lumOff val="8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232620" y="4719215"/>
            <a:ext cx="745418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Insert value “6”</a:t>
            </a:r>
            <a:r>
              <a:rPr lang="en-US" sz="2000" b="1" dirty="0" smtClean="0"/>
              <a:t>:</a:t>
            </a:r>
            <a:r>
              <a:rPr lang="en-US" sz="2000" dirty="0" smtClean="0"/>
              <a:t> (deleted nodes are marked but stay in list)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 {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find insertion point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// traverse list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temp-&gt;next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while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atomicCAS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-&gt;next,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temp) !=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7" name="Group 56"/>
          <p:cNvGrpSpPr>
            <a:grpSpLocks noChangeAspect="1"/>
          </p:cNvGrpSpPr>
          <p:nvPr/>
        </p:nvGrpSpPr>
        <p:grpSpPr>
          <a:xfrm>
            <a:off x="4099391" y="2119511"/>
            <a:ext cx="5178099" cy="2599703"/>
            <a:chOff x="2124429" y="1607520"/>
            <a:chExt cx="6849481" cy="3438832"/>
          </a:xfrm>
        </p:grpSpPr>
        <p:sp>
          <p:nvSpPr>
            <p:cNvPr id="20" name="Rectangle 19"/>
            <p:cNvSpPr/>
            <p:nvPr/>
          </p:nvSpPr>
          <p:spPr bwMode="auto">
            <a:xfrm>
              <a:off x="2307639" y="2850335"/>
              <a:ext cx="508819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2573110" y="3273118"/>
              <a:ext cx="833284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3" name="Rectangle 22"/>
            <p:cNvSpPr/>
            <p:nvPr/>
          </p:nvSpPr>
          <p:spPr bwMode="auto">
            <a:xfrm>
              <a:off x="4274043" y="2850335"/>
              <a:ext cx="508819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4539514" y="3270664"/>
              <a:ext cx="833284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" name="Rectangle 26"/>
            <p:cNvSpPr/>
            <p:nvPr/>
          </p:nvSpPr>
          <p:spPr bwMode="auto">
            <a:xfrm>
              <a:off x="3406395" y="2850335"/>
              <a:ext cx="872582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240447" y="2852789"/>
              <a:ext cx="508819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>
              <a:off x="6498544" y="3282958"/>
              <a:ext cx="833284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  <p:sp>
          <p:nvSpPr>
            <p:cNvPr id="34" name="Rectangle 33"/>
            <p:cNvSpPr/>
            <p:nvPr/>
          </p:nvSpPr>
          <p:spPr bwMode="auto">
            <a:xfrm>
              <a:off x="5372798" y="2850335"/>
              <a:ext cx="872582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8202058" y="2850335"/>
              <a:ext cx="508819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>
              <a:off x="8464948" y="3280504"/>
              <a:ext cx="508962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7331828" y="2850335"/>
              <a:ext cx="872582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124429" y="3698368"/>
              <a:ext cx="897361" cy="447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head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547306" y="1607520"/>
              <a:ext cx="508819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40" name="Straight Arrow Connector 39"/>
            <p:cNvCxnSpPr>
              <a:endCxn id="34" idx="0"/>
            </p:cNvCxnSpPr>
            <p:nvPr/>
          </p:nvCxnSpPr>
          <p:spPr bwMode="auto">
            <a:xfrm>
              <a:off x="5809089" y="2018009"/>
              <a:ext cx="0" cy="83232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Rectangle 40"/>
            <p:cNvSpPr/>
            <p:nvPr/>
          </p:nvSpPr>
          <p:spPr bwMode="auto">
            <a:xfrm>
              <a:off x="7511357" y="1607520"/>
              <a:ext cx="508819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7765767" y="2027849"/>
              <a:ext cx="0" cy="83232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4572579" y="1827794"/>
              <a:ext cx="1020346" cy="447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pred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620101" y="1827794"/>
              <a:ext cx="897361" cy="447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curr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5038487" y="4205694"/>
              <a:ext cx="508819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5303958" y="4618649"/>
              <a:ext cx="833284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7" name="Rectangle 46"/>
            <p:cNvSpPr/>
            <p:nvPr/>
          </p:nvSpPr>
          <p:spPr bwMode="auto">
            <a:xfrm>
              <a:off x="7002538" y="4198320"/>
              <a:ext cx="508819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>
              <a:off x="7270362" y="4633397"/>
              <a:ext cx="495405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49" name="Rectangle 48"/>
            <p:cNvSpPr/>
            <p:nvPr/>
          </p:nvSpPr>
          <p:spPr bwMode="auto">
            <a:xfrm>
              <a:off x="6137243" y="4198320"/>
              <a:ext cx="872582" cy="840658"/>
            </a:xfrm>
            <a:prstGeom prst="rect">
              <a:avLst/>
            </a:prstGeom>
            <a:noFill/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75334" y="4416140"/>
              <a:ext cx="897361" cy="447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temp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 bwMode="auto">
            <a:xfrm>
              <a:off x="6498544" y="3285412"/>
              <a:ext cx="0" cy="92028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>
              <a:off x="7765767" y="3698367"/>
              <a:ext cx="0" cy="93503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sp>
          <p:nvSpPr>
            <p:cNvPr id="53" name="TextBox 52"/>
            <p:cNvSpPr txBox="1"/>
            <p:nvPr/>
          </p:nvSpPr>
          <p:spPr>
            <a:xfrm>
              <a:off x="3628318" y="3085358"/>
              <a:ext cx="407546" cy="447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39812" y="3085358"/>
              <a:ext cx="407546" cy="447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5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613082" y="3085358"/>
              <a:ext cx="407546" cy="447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9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410712" y="4433342"/>
              <a:ext cx="407546" cy="447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6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9701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900"/>
              </a:spcBef>
            </a:pPr>
            <a:r>
              <a:rPr lang="en-US" dirty="0" smtClean="0"/>
              <a:t>Non-overlapping accesses in </a:t>
            </a:r>
            <a:r>
              <a:rPr lang="en-US" dirty="0" smtClean="0">
                <a:solidFill>
                  <a:srgbClr val="FF0000"/>
                </a:solidFill>
              </a:rPr>
              <a:t>space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No problem, accesses ‘modify’ disjoint</a:t>
            </a:r>
            <a:br>
              <a:rPr lang="en-US" dirty="0" smtClean="0"/>
            </a:br>
            <a:r>
              <a:rPr lang="en-US" dirty="0" smtClean="0"/>
              <a:t>parts of the data structure</a:t>
            </a:r>
            <a:endParaRPr lang="en-US" sz="1200" dirty="0" smtClean="0"/>
          </a:p>
          <a:p>
            <a:pPr>
              <a:spcBef>
                <a:spcPts val="900"/>
              </a:spcBef>
            </a:pPr>
            <a:r>
              <a:rPr lang="en-US" dirty="0" smtClean="0"/>
              <a:t>Non-overlapping accesses in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No problem, accesses are naturally serialized</a:t>
            </a:r>
            <a:endParaRPr lang="en-US" sz="1200" dirty="0" smtClean="0"/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FF0000"/>
                </a:solidFill>
              </a:rPr>
              <a:t>Overlapping</a:t>
            </a:r>
            <a:r>
              <a:rPr lang="en-US" dirty="0" smtClean="0"/>
              <a:t> accesses </a:t>
            </a:r>
            <a:r>
              <a:rPr lang="en-US" dirty="0" smtClean="0"/>
              <a:t>(races) can </a:t>
            </a:r>
            <a:r>
              <a:rPr lang="en-US" dirty="0" smtClean="0"/>
              <a:t>be complex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Can have subtle effects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Sometimes they work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Sometimes they cause crashes much later when program reuses freed memory locations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Need to consider all possible </a:t>
            </a:r>
            <a:r>
              <a:rPr lang="en-US" dirty="0" err="1" smtClean="0"/>
              <a:t>interleavings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59</a:t>
            </a:fld>
            <a:endParaRPr lang="en-US"/>
          </a:p>
        </p:txBody>
      </p:sp>
      <p:pic>
        <p:nvPicPr>
          <p:cNvPr id="6" name="Picture 4" descr="C:\Documents and Settings\Martin Burtscher\Local Settings\Temporary Internet Files\Content.IE5\B68Q7TDB\MCj0437095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7730" y="3810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3394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Max/Min using 2 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Core 0 computes </a:t>
            </a:r>
            <a:r>
              <a:rPr lang="en-US" i="1" dirty="0" smtClean="0"/>
              <a:t>max</a:t>
            </a:r>
            <a:r>
              <a:rPr lang="en-US" dirty="0" smtClean="0"/>
              <a:t> while core 1 computes </a:t>
            </a:r>
            <a:r>
              <a:rPr lang="en-US" i="1" dirty="0" smtClean="0"/>
              <a:t>min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This is called </a:t>
            </a:r>
            <a:r>
              <a:rPr lang="en-US" dirty="0" smtClean="0">
                <a:solidFill>
                  <a:srgbClr val="FF0000"/>
                </a:solidFill>
              </a:rPr>
              <a:t>task parallelism</a:t>
            </a:r>
            <a:r>
              <a:rPr lang="en-US" dirty="0" smtClean="0"/>
              <a:t> (cores run different code)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Speedup = 2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Using 2 cores is twice as fast as using 1 core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Can we get more speedup with additional cores?</a:t>
            </a:r>
          </a:p>
          <a:p>
            <a:pPr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333397"/>
                </a:solidFill>
              </a:rPr>
              <a:t>No, this approach does not scale to more</a:t>
            </a:r>
            <a:br>
              <a:rPr lang="en-US" sz="2400" dirty="0" smtClean="0">
                <a:solidFill>
                  <a:srgbClr val="333397"/>
                </a:solidFill>
              </a:rPr>
            </a:br>
            <a:r>
              <a:rPr lang="en-US" sz="2400" dirty="0" smtClean="0">
                <a:solidFill>
                  <a:srgbClr val="333397"/>
                </a:solidFill>
              </a:rPr>
              <a:t>cores as there are only two tasks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457200" y="2325298"/>
            <a:ext cx="4191000" cy="1143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buNone/>
            </a:pPr>
            <a:r>
              <a:rPr lang="en-US" sz="1500" b="1" dirty="0" smtClean="0">
                <a:solidFill>
                  <a:srgbClr val="806800"/>
                </a:solidFill>
                <a:latin typeface="Courier New" pitchFamily="49" charset="0"/>
                <a:cs typeface="Courier New" pitchFamily="49" charset="0"/>
              </a:rPr>
              <a:t>// core 0 code (max)</a:t>
            </a:r>
          </a:p>
          <a:p>
            <a:pPr marL="0" lvl="1"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= -infinity;</a:t>
            </a:r>
          </a:p>
          <a:p>
            <a:pPr marL="0" lvl="1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])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4648200" y="2325298"/>
            <a:ext cx="4191000" cy="1143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buNone/>
            </a:pPr>
            <a:r>
              <a:rPr lang="en-US" sz="1500" b="1" dirty="0" smtClean="0">
                <a:solidFill>
                  <a:srgbClr val="806800"/>
                </a:solidFill>
                <a:latin typeface="Courier New" pitchFamily="49" charset="0"/>
                <a:cs typeface="Courier New" pitchFamily="49" charset="0"/>
              </a:rPr>
              <a:t>// core 1 code (min)</a:t>
            </a:r>
          </a:p>
          <a:p>
            <a:pPr marL="0" lvl="1"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= infinity;</a:t>
            </a:r>
          </a:p>
          <a:p>
            <a:pPr marL="0" lvl="1"/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arrB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])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arrB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3429000" y="3392097"/>
            <a:ext cx="2438400" cy="838199"/>
          </a:xfrm>
          <a:prstGeom prst="rect">
            <a:avLst/>
          </a:prstGeom>
          <a:gradFill flip="none" rotWithShape="1">
            <a:gsLst>
              <a:gs pos="0">
                <a:srgbClr val="D5EDFF"/>
              </a:gs>
              <a:gs pos="100000">
                <a:srgbClr val="A3D8FF"/>
              </a:gs>
              <a:gs pos="100000">
                <a:srgbClr val="85C2FF"/>
              </a:gs>
              <a:gs pos="10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ln w="9525" cap="flat" cmpd="sng" algn="ctr">
            <a:solidFill>
              <a:srgbClr val="0070C0"/>
            </a:solidFill>
            <a:prstDash val="solid"/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400" dirty="0" smtClean="0"/>
              <a:t>Execution time:</a:t>
            </a:r>
          </a:p>
          <a:p>
            <a:pPr algn="ctr" eaLnBrk="1" hangingPunct="1"/>
            <a:r>
              <a:rPr lang="en-US" sz="2200" dirty="0" smtClean="0"/>
              <a:t>SIZE iterations</a:t>
            </a:r>
          </a:p>
        </p:txBody>
      </p:sp>
      <p:pic>
        <p:nvPicPr>
          <p:cNvPr id="9" name="Picture 2" descr="C:\Documents and Settings\Martin Burtscher\Local Settings\Temporary Internet Files\Content.IE5\AKF0P5ZY\MCj044152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6996" y="5527711"/>
            <a:ext cx="1676400" cy="971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278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Part 3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Locks ensure mutual exclusion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Programmer must use locks consistently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Incur runtime and memory usage overhead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One lock per data structure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Simple to implement but serializes accesses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One lock per data element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Storage overhead, code complexity, but fine grained</a:t>
            </a:r>
          </a:p>
          <a:p>
            <a:pPr>
              <a:spcBef>
                <a:spcPts val="600"/>
              </a:spcBef>
            </a:pPr>
            <a:r>
              <a:rPr lang="en-US" dirty="0" err="1" smtClean="0"/>
              <a:t>Lockfree</a:t>
            </a:r>
            <a:r>
              <a:rPr lang="en-US" dirty="0" smtClean="0"/>
              <a:t> implementations may be possible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Often good </a:t>
            </a:r>
            <a:r>
              <a:rPr lang="en-US" dirty="0" smtClean="0"/>
              <a:t>performance but more complexity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Should use parallelism-friendly data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60</a:t>
            </a:fld>
            <a:endParaRPr lang="en-US"/>
          </a:p>
        </p:txBody>
      </p:sp>
      <p:pic>
        <p:nvPicPr>
          <p:cNvPr id="6" name="Picture 4" descr="C:\Documents and Settings\Martin Burtscher\Local Settings\Temporary Internet Files\Content.IE5\B68Q7TDB\MCj0437095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7730" y="3810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6491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Max/Min using 2 Cores (Version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Each core processes half of the data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This is called </a:t>
            </a:r>
            <a:r>
              <a:rPr lang="en-US" dirty="0" smtClean="0">
                <a:solidFill>
                  <a:srgbClr val="FF0000"/>
                </a:solidFill>
              </a:rPr>
              <a:t>data parallelism</a:t>
            </a:r>
            <a:r>
              <a:rPr lang="en-US" dirty="0" smtClean="0"/>
              <a:t> (cores run same code)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Speedup = 2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Using 2 cores is twice as fast as using 1 core</a:t>
            </a:r>
          </a:p>
          <a:p>
            <a:pPr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333397"/>
                </a:solidFill>
              </a:rPr>
              <a:t>This approach is straightforward to scale</a:t>
            </a:r>
            <a:br>
              <a:rPr lang="en-US" sz="2400" dirty="0" smtClean="0">
                <a:solidFill>
                  <a:srgbClr val="333397"/>
                </a:solidFill>
              </a:rPr>
            </a:br>
            <a:r>
              <a:rPr lang="en-US" sz="2400" dirty="0" smtClean="0">
                <a:solidFill>
                  <a:srgbClr val="333397"/>
                </a:solidFill>
              </a:rPr>
              <a:t>to larger numbers of cores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457200" y="2325855"/>
            <a:ext cx="4191000" cy="18288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buNone/>
            </a:pPr>
            <a:r>
              <a:rPr lang="en-US" sz="1500" b="1" dirty="0" smtClean="0">
                <a:solidFill>
                  <a:srgbClr val="806800"/>
                </a:solidFill>
                <a:latin typeface="Courier New" pitchFamily="49" charset="0"/>
                <a:cs typeface="Courier New" pitchFamily="49" charset="0"/>
              </a:rPr>
              <a:t>// core 0 code (lower half)</a:t>
            </a:r>
          </a:p>
          <a:p>
            <a:pPr marL="0" lvl="1"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max = -infinity;</a:t>
            </a:r>
          </a:p>
          <a:p>
            <a:pPr marL="0" lvl="1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SIZE / 2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if (max &lt;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]) max =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lvl="1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min = infinity;</a:t>
            </a:r>
          </a:p>
          <a:p>
            <a:pPr marL="0" lvl="1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SIZE / 2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if (min &gt;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arrB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]) min =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arrB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4648200" y="2325856"/>
            <a:ext cx="4191000" cy="18288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buNone/>
            </a:pPr>
            <a:r>
              <a:rPr lang="en-US" sz="1500" b="1" dirty="0" smtClean="0">
                <a:solidFill>
                  <a:srgbClr val="806800"/>
                </a:solidFill>
                <a:latin typeface="Courier New" pitchFamily="49" charset="0"/>
                <a:cs typeface="Courier New" pitchFamily="49" charset="0"/>
              </a:rPr>
              <a:t>// core 1 code (upper half)</a:t>
            </a:r>
          </a:p>
          <a:p>
            <a:pPr marL="0" lvl="1"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max = -infinity;</a:t>
            </a:r>
          </a:p>
          <a:p>
            <a:pPr marL="0" lvl="1"/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SIZE / 2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/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if (max &lt;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]) max =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lvl="1"/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min = infinity;</a:t>
            </a:r>
          </a:p>
          <a:p>
            <a:pPr marL="0" lvl="1"/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SIZE / 2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/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if (min &gt;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arrB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]) min =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arrB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6019800" y="4061706"/>
            <a:ext cx="2971800" cy="838199"/>
          </a:xfrm>
          <a:prstGeom prst="rect">
            <a:avLst/>
          </a:prstGeom>
          <a:gradFill flip="none" rotWithShape="1">
            <a:gsLst>
              <a:gs pos="0">
                <a:srgbClr val="D5EDFF"/>
              </a:gs>
              <a:gs pos="100000">
                <a:srgbClr val="A3D8FF"/>
              </a:gs>
              <a:gs pos="100000">
                <a:srgbClr val="85C2FF"/>
              </a:gs>
              <a:gs pos="10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ln w="9525" cap="flat" cmpd="sng" algn="ctr">
            <a:solidFill>
              <a:srgbClr val="0070C0"/>
            </a:solidFill>
            <a:prstDash val="solid"/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400" dirty="0" smtClean="0"/>
              <a:t>Execution time:</a:t>
            </a:r>
          </a:p>
          <a:p>
            <a:pPr algn="ctr" eaLnBrk="1" hangingPunct="1"/>
            <a:r>
              <a:rPr lang="en-US" sz="2200" dirty="0" smtClean="0"/>
              <a:t>2 * SIZE / 2 iterations</a:t>
            </a:r>
          </a:p>
        </p:txBody>
      </p:sp>
      <p:pic>
        <p:nvPicPr>
          <p:cNvPr id="8" name="Picture 3" descr="C:\Documents and Settings\Martin Burtscher\Local Settings\Temporary Internet Files\Content.IE5\CTQVW923\MCj044151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0472" y="5530916"/>
            <a:ext cx="1674690" cy="96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064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Max/Min using </a:t>
            </a:r>
            <a:r>
              <a:rPr lang="en-US" i="1" dirty="0" smtClean="0"/>
              <a:t>N</a:t>
            </a:r>
            <a:r>
              <a:rPr lang="en-US" dirty="0" smtClean="0"/>
              <a:t> Cores (Version 2a)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Make code scalable and the same for each core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With </a:t>
            </a:r>
            <a:r>
              <a:rPr lang="en-US" i="1" dirty="0" smtClean="0"/>
              <a:t>N</a:t>
            </a:r>
            <a:r>
              <a:rPr lang="en-US" dirty="0" smtClean="0"/>
              <a:t> cores, give each core one </a:t>
            </a:r>
            <a:r>
              <a:rPr lang="en-US" i="1" dirty="0" smtClean="0"/>
              <a:t>N</a:t>
            </a:r>
            <a:r>
              <a:rPr lang="en-US" baseline="30000" dirty="0" smtClean="0"/>
              <a:t>th</a:t>
            </a:r>
            <a:r>
              <a:rPr lang="en-US" dirty="0" smtClean="0"/>
              <a:t> of the data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Each core has an ID: </a:t>
            </a:r>
            <a:r>
              <a:rPr lang="en-US" dirty="0" err="1" smtClean="0"/>
              <a:t>coreID</a:t>
            </a:r>
            <a:r>
              <a:rPr lang="en-US" dirty="0" smtClean="0"/>
              <a:t> </a:t>
            </a:r>
            <a:r>
              <a:rPr lang="en-US" dirty="0" smtClean="0">
                <a:latin typeface="Arial"/>
                <a:cs typeface="Arial"/>
                <a:sym typeface="Symbol"/>
              </a:rPr>
              <a:t></a:t>
            </a:r>
            <a:r>
              <a:rPr lang="en-US" dirty="0" smtClean="0"/>
              <a:t> 0..</a:t>
            </a:r>
            <a:r>
              <a:rPr lang="en-US" i="1" dirty="0" smtClean="0"/>
              <a:t>N</a:t>
            </a:r>
            <a:r>
              <a:rPr lang="en-US" dirty="0" smtClean="0"/>
              <a:t>-1; </a:t>
            </a:r>
            <a:r>
              <a:rPr lang="en-US" dirty="0" err="1" smtClean="0"/>
              <a:t>numCores</a:t>
            </a:r>
            <a:r>
              <a:rPr lang="en-US" dirty="0" smtClean="0"/>
              <a:t> = </a:t>
            </a:r>
            <a:r>
              <a:rPr lang="en-US" i="1" dirty="0" smtClean="0"/>
              <a:t>N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Speedup = </a:t>
            </a:r>
            <a:r>
              <a:rPr lang="en-US" i="1" dirty="0" smtClean="0"/>
              <a:t>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Using </a:t>
            </a:r>
            <a:r>
              <a:rPr lang="en-US" i="1" dirty="0" smtClean="0"/>
              <a:t>N</a:t>
            </a:r>
            <a:r>
              <a:rPr lang="en-US" dirty="0" smtClean="0"/>
              <a:t> cores is </a:t>
            </a:r>
            <a:r>
              <a:rPr lang="en-US" i="1" dirty="0" smtClean="0"/>
              <a:t>N</a:t>
            </a:r>
            <a:r>
              <a:rPr lang="en-US" dirty="0" smtClean="0"/>
              <a:t> times as fast as using 1 core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930931" y="2821620"/>
            <a:ext cx="4191000" cy="2224105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buNone/>
            </a:pPr>
            <a:r>
              <a:rPr lang="en-US" sz="1500" b="1" dirty="0" smtClean="0">
                <a:solidFill>
                  <a:srgbClr val="806800"/>
                </a:solidFill>
                <a:latin typeface="Courier New" pitchFamily="49" charset="0"/>
                <a:cs typeface="Courier New" pitchFamily="49" charset="0"/>
              </a:rPr>
              <a:t>// code (same for all cores)</a:t>
            </a:r>
          </a:p>
          <a:p>
            <a:pPr marL="0" lvl="1"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beg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coreID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* SIZE /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numCores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= (coreID+1) * SIZE /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numCores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max = -infinity;</a:t>
            </a:r>
          </a:p>
          <a:p>
            <a:pPr marL="0" lvl="1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beg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if (max &lt;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]) max =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lvl="1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min = infinity;</a:t>
            </a:r>
          </a:p>
          <a:p>
            <a:pPr marL="0" lvl="1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beg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if (min &gt;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arrB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]) min =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arrB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5479967" y="4006621"/>
            <a:ext cx="2971800" cy="838199"/>
          </a:xfrm>
          <a:prstGeom prst="rect">
            <a:avLst/>
          </a:prstGeom>
          <a:gradFill flip="none" rotWithShape="1">
            <a:gsLst>
              <a:gs pos="0">
                <a:srgbClr val="D5EDFF"/>
              </a:gs>
              <a:gs pos="100000">
                <a:srgbClr val="A3D8FF"/>
              </a:gs>
              <a:gs pos="100000">
                <a:srgbClr val="85C2FF"/>
              </a:gs>
              <a:gs pos="10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ln w="9525" cap="flat" cmpd="sng" algn="ctr">
            <a:solidFill>
              <a:srgbClr val="0070C0"/>
            </a:solidFill>
            <a:prstDash val="solid"/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400" dirty="0" smtClean="0"/>
              <a:t>Execution time:</a:t>
            </a:r>
          </a:p>
          <a:p>
            <a:pPr algn="ctr" eaLnBrk="1" hangingPunct="1"/>
            <a:r>
              <a:rPr lang="en-US" sz="2200" dirty="0" smtClean="0"/>
              <a:t>2 * SIZE / </a:t>
            </a:r>
            <a:r>
              <a:rPr lang="en-US" sz="2200" i="1" dirty="0" smtClean="0"/>
              <a:t>N</a:t>
            </a:r>
            <a:r>
              <a:rPr lang="en-US" sz="2200" dirty="0" smtClean="0"/>
              <a:t> iterations</a:t>
            </a:r>
          </a:p>
        </p:txBody>
      </p:sp>
      <p:sp>
        <p:nvSpPr>
          <p:cNvPr id="9" name="Rounded Rectangular Callout 8"/>
          <p:cNvSpPr>
            <a:spLocks noChangeArrowheads="1"/>
          </p:cNvSpPr>
          <p:nvPr/>
        </p:nvSpPr>
        <p:spPr bwMode="auto">
          <a:xfrm>
            <a:off x="5343156" y="3007605"/>
            <a:ext cx="1652555" cy="684597"/>
          </a:xfrm>
          <a:prstGeom prst="wedgeRoundRectCallout">
            <a:avLst>
              <a:gd name="adj1" fmla="val -88371"/>
              <a:gd name="adj2" fmla="val -2983"/>
              <a:gd name="adj3" fmla="val 16667"/>
            </a:avLst>
          </a:prstGeom>
          <a:solidFill>
            <a:schemeClr val="tx2">
              <a:lumMod val="40000"/>
              <a:lumOff val="60000"/>
              <a:alpha val="8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SzPct val="55000"/>
            </a:pPr>
            <a:r>
              <a:rPr lang="en-US" sz="1200" dirty="0" smtClean="0"/>
              <a:t>Compute which chunk of array the core should process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8161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Parallelism bug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 code </a:t>
            </a:r>
            <a:r>
              <a:rPr lang="en-US" dirty="0" smtClean="0">
                <a:solidFill>
                  <a:srgbClr val="FF0000"/>
                </a:solidFill>
              </a:rPr>
              <a:t>sometimes</a:t>
            </a:r>
            <a:r>
              <a:rPr lang="en-US" dirty="0" smtClean="0"/>
              <a:t> computes an </a:t>
            </a:r>
            <a:r>
              <a:rPr lang="en-US" dirty="0" smtClean="0">
                <a:solidFill>
                  <a:srgbClr val="FF0000"/>
                </a:solidFill>
              </a:rPr>
              <a:t>incorrect</a:t>
            </a:r>
            <a:r>
              <a:rPr lang="en-US" dirty="0" smtClean="0"/>
              <a:t> result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For illustration, assume the 2-element array </a:t>
            </a:r>
            <a:r>
              <a:rPr lang="en-US" i="1" dirty="0" err="1" smtClean="0"/>
              <a:t>arrA</a:t>
            </a:r>
            <a:r>
              <a:rPr lang="en-US" dirty="0" smtClean="0"/>
              <a:t> = </a:t>
            </a:r>
          </a:p>
          <a:p>
            <a:pPr lvl="2">
              <a:spcBef>
                <a:spcPts val="1200"/>
              </a:spcBef>
            </a:pPr>
            <a:endParaRPr lang="en-US" dirty="0" smtClean="0"/>
          </a:p>
          <a:p>
            <a:pPr lvl="3">
              <a:spcBef>
                <a:spcPts val="1200"/>
              </a:spcBef>
            </a:pPr>
            <a:endParaRPr lang="en-US" dirty="0" smtClean="0"/>
          </a:p>
          <a:p>
            <a:pPr lvl="3">
              <a:spcBef>
                <a:spcPts val="1200"/>
              </a:spcBef>
            </a:pPr>
            <a:endParaRPr lang="en-US" dirty="0" smtClean="0"/>
          </a:p>
          <a:p>
            <a:pPr lvl="3">
              <a:spcBef>
                <a:spcPts val="1200"/>
              </a:spcBef>
            </a:pPr>
            <a:endParaRPr lang="en-US" dirty="0" smtClean="0"/>
          </a:p>
          <a:p>
            <a:pPr lvl="2"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Problem: both cores read and then write </a:t>
            </a:r>
            <a:r>
              <a:rPr lang="en-US" i="1" dirty="0" smtClean="0"/>
              <a:t>max</a:t>
            </a:r>
            <a:r>
              <a:rPr lang="en-US" dirty="0" smtClean="0"/>
              <a:t> without first synchronizing with the other core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This is a </a:t>
            </a:r>
            <a:r>
              <a:rPr lang="en-US" dirty="0" smtClean="0">
                <a:solidFill>
                  <a:srgbClr val="FF0000"/>
                </a:solidFill>
              </a:rPr>
              <a:t>data race</a:t>
            </a:r>
            <a:r>
              <a:rPr lang="en-US" dirty="0" smtClean="0"/>
              <a:t> (which cannot occur in serial code)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457200" y="2887788"/>
            <a:ext cx="4191000" cy="12954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buNone/>
            </a:pPr>
            <a:r>
              <a:rPr lang="en-US" sz="1500" b="1" dirty="0" smtClean="0">
                <a:solidFill>
                  <a:srgbClr val="806800"/>
                </a:solidFill>
                <a:latin typeface="Courier New" pitchFamily="49" charset="0"/>
                <a:cs typeface="Courier New" pitchFamily="49" charset="0"/>
              </a:rPr>
              <a:t>// core 0</a:t>
            </a:r>
          </a:p>
          <a:p>
            <a:pPr marL="0" lvl="1"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>
              <a:buNone/>
            </a:pPr>
            <a:r>
              <a:rPr lang="en-US" sz="15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max = -infinity;</a:t>
            </a:r>
          </a:p>
          <a:p>
            <a:pPr marL="0" lvl="1">
              <a:buNone/>
            </a:pPr>
            <a:r>
              <a:rPr lang="en-US" sz="15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5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5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&lt; 1; </a:t>
            </a:r>
            <a:r>
              <a:rPr lang="en-US" sz="15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if (max &lt;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]) max =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lvl="1">
              <a:buNone/>
            </a:pPr>
            <a:r>
              <a:rPr lang="en-US" sz="15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min = ...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4648200" y="2887789"/>
            <a:ext cx="4191000" cy="1295399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>
              <a:buNone/>
            </a:pPr>
            <a:r>
              <a:rPr lang="en-US" sz="1500" b="1" dirty="0" smtClean="0">
                <a:solidFill>
                  <a:srgbClr val="806800"/>
                </a:solidFill>
                <a:latin typeface="Courier New" pitchFamily="49" charset="0"/>
                <a:cs typeface="Courier New" pitchFamily="49" charset="0"/>
              </a:rPr>
              <a:t>// core 1</a:t>
            </a:r>
          </a:p>
          <a:p>
            <a:pPr marL="0" lvl="1"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/>
            <a:r>
              <a:rPr lang="en-US" sz="15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max = -infinity;</a:t>
            </a:r>
          </a:p>
          <a:p>
            <a:pPr marL="0" lvl="1"/>
            <a:r>
              <a:rPr lang="en-US" sz="15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5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5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&lt; 2; </a:t>
            </a:r>
            <a:r>
              <a:rPr lang="en-US" sz="15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/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if (max &lt;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]) max =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arrA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lvl="1"/>
            <a:r>
              <a:rPr lang="en-US" sz="15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min = ...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153400" y="2365405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9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458200" y="2365405"/>
            <a:ext cx="304800" cy="381000"/>
          </a:xfrm>
          <a:prstGeom prst="rect">
            <a:avLst/>
          </a:prstGeom>
          <a:solidFill>
            <a:srgbClr val="88E9B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</a:pPr>
            <a:r>
              <a:rPr lang="en-US" sz="1800" dirty="0" smtClean="0"/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" name="Rounded Rectangular Callout 11"/>
          <p:cNvSpPr>
            <a:spLocks noChangeArrowheads="1"/>
          </p:cNvSpPr>
          <p:nvPr/>
        </p:nvSpPr>
        <p:spPr bwMode="auto">
          <a:xfrm>
            <a:off x="533400" y="4335588"/>
            <a:ext cx="2438400" cy="533400"/>
          </a:xfrm>
          <a:prstGeom prst="wedgeRoundRectCallout">
            <a:avLst>
              <a:gd name="adj1" fmla="val 2789"/>
              <a:gd name="adj2" fmla="val -136462"/>
              <a:gd name="adj3" fmla="val 16667"/>
            </a:avLst>
          </a:prstGeom>
          <a:solidFill>
            <a:schemeClr val="tx2">
              <a:lumMod val="40000"/>
              <a:lumOff val="60000"/>
              <a:alpha val="8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SzPct val="55000"/>
            </a:pPr>
            <a:r>
              <a:rPr lang="en-US" sz="1200" dirty="0" smtClean="0"/>
              <a:t>Time 1</a:t>
            </a:r>
          </a:p>
          <a:p>
            <a:pPr algn="ctr">
              <a:buClr>
                <a:schemeClr val="hlink"/>
              </a:buClr>
              <a:buSzPct val="55000"/>
            </a:pPr>
            <a:r>
              <a:rPr lang="en-US" sz="1200" dirty="0" smtClean="0"/>
              <a:t>Core 0: if (–</a:t>
            </a:r>
            <a:r>
              <a:rPr lang="en-US" sz="1200" dirty="0" err="1" smtClean="0"/>
              <a:t>inf</a:t>
            </a:r>
            <a:r>
              <a:rPr lang="en-US" sz="1200" dirty="0" smtClean="0"/>
              <a:t> &lt; 9), which is true</a:t>
            </a:r>
            <a:endParaRPr lang="en-US" sz="1200" dirty="0"/>
          </a:p>
        </p:txBody>
      </p:sp>
      <p:sp>
        <p:nvSpPr>
          <p:cNvPr id="10" name="Rounded Rectangular Callout 11"/>
          <p:cNvSpPr>
            <a:spLocks noChangeArrowheads="1"/>
          </p:cNvSpPr>
          <p:nvPr/>
        </p:nvSpPr>
        <p:spPr bwMode="auto">
          <a:xfrm>
            <a:off x="4724400" y="4335588"/>
            <a:ext cx="2438400" cy="533400"/>
          </a:xfrm>
          <a:prstGeom prst="wedgeRoundRectCallout">
            <a:avLst>
              <a:gd name="adj1" fmla="val 3147"/>
              <a:gd name="adj2" fmla="val -135080"/>
              <a:gd name="adj3" fmla="val 16667"/>
            </a:avLst>
          </a:prstGeom>
          <a:solidFill>
            <a:schemeClr val="tx2">
              <a:lumMod val="40000"/>
              <a:lumOff val="60000"/>
              <a:alpha val="8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SzPct val="55000"/>
            </a:pPr>
            <a:r>
              <a:rPr lang="en-US" sz="1200" dirty="0" smtClean="0"/>
              <a:t>Time 2</a:t>
            </a:r>
          </a:p>
          <a:p>
            <a:pPr algn="ctr">
              <a:buClr>
                <a:schemeClr val="hlink"/>
              </a:buClr>
              <a:buSzPct val="55000"/>
            </a:pPr>
            <a:r>
              <a:rPr lang="en-US" sz="1200" dirty="0" smtClean="0"/>
              <a:t>Core 1: if (–</a:t>
            </a:r>
            <a:r>
              <a:rPr lang="en-US" sz="1200" dirty="0" err="1" smtClean="0"/>
              <a:t>inf</a:t>
            </a:r>
            <a:r>
              <a:rPr lang="en-US" sz="1200" dirty="0" smtClean="0"/>
              <a:t> &lt; 4), which is true</a:t>
            </a:r>
            <a:endParaRPr lang="en-US" sz="1200" dirty="0"/>
          </a:p>
        </p:txBody>
      </p:sp>
      <p:sp>
        <p:nvSpPr>
          <p:cNvPr id="11" name="Rounded Rectangular Callout 11"/>
          <p:cNvSpPr>
            <a:spLocks noChangeArrowheads="1"/>
          </p:cNvSpPr>
          <p:nvPr/>
        </p:nvSpPr>
        <p:spPr bwMode="auto">
          <a:xfrm>
            <a:off x="3124200" y="4335588"/>
            <a:ext cx="1371600" cy="533400"/>
          </a:xfrm>
          <a:prstGeom prst="wedgeRoundRectCallout">
            <a:avLst>
              <a:gd name="adj1" fmla="val -25538"/>
              <a:gd name="adj2" fmla="val -133697"/>
              <a:gd name="adj3" fmla="val 16667"/>
            </a:avLst>
          </a:prstGeom>
          <a:solidFill>
            <a:schemeClr val="tx2">
              <a:lumMod val="40000"/>
              <a:lumOff val="60000"/>
              <a:alpha val="8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SzPct val="55000"/>
            </a:pPr>
            <a:r>
              <a:rPr lang="en-US" sz="1200" dirty="0" smtClean="0"/>
              <a:t>Time 3</a:t>
            </a:r>
          </a:p>
          <a:p>
            <a:pPr algn="ctr">
              <a:buClr>
                <a:schemeClr val="hlink"/>
              </a:buClr>
              <a:buSzPct val="55000"/>
            </a:pPr>
            <a:r>
              <a:rPr lang="en-US" sz="1200" dirty="0" smtClean="0"/>
              <a:t>Core 0: max = 9;</a:t>
            </a:r>
            <a:endParaRPr lang="en-US" sz="1200" dirty="0"/>
          </a:p>
        </p:txBody>
      </p:sp>
      <p:sp>
        <p:nvSpPr>
          <p:cNvPr id="12" name="Rounded Rectangular Callout 11"/>
          <p:cNvSpPr>
            <a:spLocks noChangeArrowheads="1"/>
          </p:cNvSpPr>
          <p:nvPr/>
        </p:nvSpPr>
        <p:spPr bwMode="auto">
          <a:xfrm>
            <a:off x="7315200" y="4335588"/>
            <a:ext cx="1371600" cy="533400"/>
          </a:xfrm>
          <a:prstGeom prst="wedgeRoundRectCallout">
            <a:avLst>
              <a:gd name="adj1" fmla="val -24218"/>
              <a:gd name="adj2" fmla="val -136462"/>
              <a:gd name="adj3" fmla="val 16667"/>
            </a:avLst>
          </a:prstGeom>
          <a:solidFill>
            <a:schemeClr val="tx2">
              <a:lumMod val="40000"/>
              <a:lumOff val="60000"/>
              <a:alpha val="80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SzPct val="55000"/>
            </a:pPr>
            <a:r>
              <a:rPr lang="en-US" sz="1200" dirty="0" smtClean="0"/>
              <a:t>Time 4</a:t>
            </a:r>
          </a:p>
          <a:p>
            <a:pPr algn="ctr">
              <a:buClr>
                <a:schemeClr val="hlink"/>
              </a:buClr>
              <a:buSzPct val="55000"/>
            </a:pPr>
            <a:r>
              <a:rPr lang="en-US" sz="1200" dirty="0" smtClean="0"/>
              <a:t>Core 1: max = 4;</a:t>
            </a:r>
            <a:endParaRPr lang="en-US" sz="1200" dirty="0"/>
          </a:p>
        </p:txBody>
      </p:sp>
      <p:sp>
        <p:nvSpPr>
          <p:cNvPr id="13" name="Rounded Rectangular Callout 11"/>
          <p:cNvSpPr>
            <a:spLocks noChangeArrowheads="1"/>
          </p:cNvSpPr>
          <p:nvPr/>
        </p:nvSpPr>
        <p:spPr bwMode="auto">
          <a:xfrm>
            <a:off x="3429000" y="3954588"/>
            <a:ext cx="2438400" cy="533400"/>
          </a:xfrm>
          <a:prstGeom prst="wedgeRoundRectCallout">
            <a:avLst>
              <a:gd name="adj1" fmla="val 4054"/>
              <a:gd name="adj2" fmla="val -41071"/>
              <a:gd name="adj3" fmla="val 16667"/>
            </a:avLst>
          </a:prstGeom>
          <a:solidFill>
            <a:srgbClr val="FF0000">
              <a:alpha val="80000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SzPct val="55000"/>
            </a:pPr>
            <a:r>
              <a:rPr lang="en-US" sz="1200" dirty="0" smtClean="0"/>
              <a:t>The final value in </a:t>
            </a:r>
            <a:r>
              <a:rPr lang="en-US" sz="1200" i="1" dirty="0" smtClean="0"/>
              <a:t>max</a:t>
            </a:r>
            <a:r>
              <a:rPr lang="en-US" sz="1200" dirty="0" smtClean="0"/>
              <a:t> is 4, which is not the maximum</a:t>
            </a:r>
            <a:endParaRPr lang="en-US" sz="1200" dirty="0"/>
          </a:p>
        </p:txBody>
      </p:sp>
      <p:pic>
        <p:nvPicPr>
          <p:cNvPr id="14" name="Picture 2" descr="C:\Documents and Settings\Martin Burtscher\Local Settings\Temporary Internet Files\Content.IE5\WNP9OJS9\MC9004415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34050"/>
            <a:ext cx="1371600" cy="11716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96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module_tmplt">
  <a:themeElements>
    <a:clrScheme name="Blank Presentation 1">
      <a:dk1>
        <a:srgbClr val="000000"/>
      </a:dk1>
      <a:lt1>
        <a:srgbClr val="B3D1F0"/>
      </a:lt1>
      <a:dk2>
        <a:srgbClr val="1822CD"/>
      </a:dk2>
      <a:lt2>
        <a:srgbClr val="000000"/>
      </a:lt2>
      <a:accent1>
        <a:srgbClr val="3568C7"/>
      </a:accent1>
      <a:accent2>
        <a:srgbClr val="F06157"/>
      </a:accent2>
      <a:accent3>
        <a:srgbClr val="D6E5F6"/>
      </a:accent3>
      <a:accent4>
        <a:srgbClr val="000000"/>
      </a:accent4>
      <a:accent5>
        <a:srgbClr val="AEB9E0"/>
      </a:accent5>
      <a:accent6>
        <a:srgbClr val="D9574E"/>
      </a:accent6>
      <a:hlink>
        <a:srgbClr val="FF9218"/>
      </a:hlink>
      <a:folHlink>
        <a:srgbClr val="CCCCCC"/>
      </a:folHlink>
    </a:clrScheme>
    <a:fontScheme name="Blank Presentation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B3D1F0"/>
        </a:lt1>
        <a:dk2>
          <a:srgbClr val="1822CD"/>
        </a:dk2>
        <a:lt2>
          <a:srgbClr val="000000"/>
        </a:lt2>
        <a:accent1>
          <a:srgbClr val="3568C7"/>
        </a:accent1>
        <a:accent2>
          <a:srgbClr val="F06157"/>
        </a:accent2>
        <a:accent3>
          <a:srgbClr val="D6E5F6"/>
        </a:accent3>
        <a:accent4>
          <a:srgbClr val="000000"/>
        </a:accent4>
        <a:accent5>
          <a:srgbClr val="AEB9E0"/>
        </a:accent5>
        <a:accent6>
          <a:srgbClr val="D9574E"/>
        </a:accent6>
        <a:hlink>
          <a:srgbClr val="FF9218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DCD1EB"/>
        </a:lt1>
        <a:dk2>
          <a:srgbClr val="6C18B0"/>
        </a:dk2>
        <a:lt2>
          <a:srgbClr val="000000"/>
        </a:lt2>
        <a:accent1>
          <a:srgbClr val="9968CC"/>
        </a:accent1>
        <a:accent2>
          <a:srgbClr val="FFAF18"/>
        </a:accent2>
        <a:accent3>
          <a:srgbClr val="EBE5F3"/>
        </a:accent3>
        <a:accent4>
          <a:srgbClr val="000000"/>
        </a:accent4>
        <a:accent5>
          <a:srgbClr val="CAB9E2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EECAE1"/>
        </a:lt1>
        <a:dk2>
          <a:srgbClr val="DC54AD"/>
        </a:dk2>
        <a:lt2>
          <a:srgbClr val="000000"/>
        </a:lt2>
        <a:accent1>
          <a:srgbClr val="DC359C"/>
        </a:accent1>
        <a:accent2>
          <a:srgbClr val="FFAF18"/>
        </a:accent2>
        <a:accent3>
          <a:srgbClr val="F5E1EE"/>
        </a:accent3>
        <a:accent4>
          <a:srgbClr val="000000"/>
        </a:accent4>
        <a:accent5>
          <a:srgbClr val="EBAECB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7E6C5"/>
        </a:lt1>
        <a:dk2>
          <a:srgbClr val="2F8B20"/>
        </a:dk2>
        <a:lt2>
          <a:srgbClr val="000000"/>
        </a:lt2>
        <a:accent1>
          <a:srgbClr val="7ABA05"/>
        </a:accent1>
        <a:accent2>
          <a:srgbClr val="FFAF18"/>
        </a:accent2>
        <a:accent3>
          <a:srgbClr val="E8F0DF"/>
        </a:accent3>
        <a:accent4>
          <a:srgbClr val="000000"/>
        </a:accent4>
        <a:accent5>
          <a:srgbClr val="BED9AA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8D1A8"/>
        </a:lt1>
        <a:dk2>
          <a:srgbClr val="FF9218"/>
        </a:dk2>
        <a:lt2>
          <a:srgbClr val="000000"/>
        </a:lt2>
        <a:accent1>
          <a:srgbClr val="FFAF18"/>
        </a:accent1>
        <a:accent2>
          <a:srgbClr val="F06157"/>
        </a:accent2>
        <a:accent3>
          <a:srgbClr val="FBE5D1"/>
        </a:accent3>
        <a:accent4>
          <a:srgbClr val="000000"/>
        </a:accent4>
        <a:accent5>
          <a:srgbClr val="FFD4AB"/>
        </a:accent5>
        <a:accent6>
          <a:srgbClr val="D9574E"/>
        </a:accent6>
        <a:hlink>
          <a:srgbClr val="FF9218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CCCCCC"/>
        </a:lt1>
        <a:dk2>
          <a:srgbClr val="555555"/>
        </a:dk2>
        <a:lt2>
          <a:srgbClr val="000000"/>
        </a:lt2>
        <a:accent1>
          <a:srgbClr val="AAAAAA"/>
        </a:accent1>
        <a:accent2>
          <a:srgbClr val="888888"/>
        </a:accent2>
        <a:accent3>
          <a:srgbClr val="E2E2E2"/>
        </a:accent3>
        <a:accent4>
          <a:srgbClr val="000000"/>
        </a:accent4>
        <a:accent5>
          <a:srgbClr val="D2D2D2"/>
        </a:accent5>
        <a:accent6>
          <a:srgbClr val="7B7B7B"/>
        </a:accent6>
        <a:hlink>
          <a:srgbClr val="333333"/>
        </a:hlink>
        <a:folHlink>
          <a:srgbClr val="88888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module_tmplt</Template>
  <TotalTime>236</TotalTime>
  <Words>4953</Words>
  <Application>Microsoft Office PowerPoint</Application>
  <PresentationFormat>On-screen Show (4:3)</PresentationFormat>
  <Paragraphs>1125</Paragraphs>
  <Slides>60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1" baseType="lpstr">
      <vt:lpstr>ＭＳ Ｐゴシック</vt:lpstr>
      <vt:lpstr>Arial</vt:lpstr>
      <vt:lpstr>Calibri</vt:lpstr>
      <vt:lpstr>Courier New</vt:lpstr>
      <vt:lpstr>Helvetica</vt:lpstr>
      <vt:lpstr>Lucida Grande</vt:lpstr>
      <vt:lpstr>Optima</vt:lpstr>
      <vt:lpstr>Symbol</vt:lpstr>
      <vt:lpstr>Times</vt:lpstr>
      <vt:lpstr>Wingdings</vt:lpstr>
      <vt:lpstr>module_tmplt</vt:lpstr>
      <vt:lpstr>Module B: Parallelization Techniques</vt:lpstr>
      <vt:lpstr>Part 1: Parallel Array Operations</vt:lpstr>
      <vt:lpstr>Goals for this Lecture</vt:lpstr>
      <vt:lpstr>Maximum Array Element</vt:lpstr>
      <vt:lpstr>Maximum and Minimum Elements</vt:lpstr>
      <vt:lpstr>Max/Min using 2 Cores</vt:lpstr>
      <vt:lpstr>Max/Min using 2 Cores (Version 2)</vt:lpstr>
      <vt:lpstr>Max/Min using N Cores (Version 2a)</vt:lpstr>
      <vt:lpstr>But wait…</vt:lpstr>
      <vt:lpstr>Eliminating the Data Race</vt:lpstr>
      <vt:lpstr>Combining the Partial Solutions</vt:lpstr>
      <vt:lpstr>Adding Synchronization</vt:lpstr>
      <vt:lpstr>Summary of Part 1</vt:lpstr>
      <vt:lpstr>Part 2: Parallelizing Rank Sort</vt:lpstr>
      <vt:lpstr>Goals for this Lecture</vt:lpstr>
      <vt:lpstr>Rank Sort Algorithm</vt:lpstr>
      <vt:lpstr>Rank Sort Implementation</vt:lpstr>
      <vt:lpstr>Balancing the Work Across Threads</vt:lpstr>
      <vt:lpstr>Parallel Rank Sort (Version 1)</vt:lpstr>
      <vt:lpstr>Automatic Parallelization with OpenMP</vt:lpstr>
      <vt:lpstr>Parallel Rank Sort (Versions 2 and 3)</vt:lpstr>
      <vt:lpstr>Parallel Rank Sort (Versions 2 and 3)</vt:lpstr>
      <vt:lpstr>OpenMP Code (Versions 2 and 3)</vt:lpstr>
      <vt:lpstr>Which Version is Fastest?</vt:lpstr>
      <vt:lpstr>Input Size Dependence</vt:lpstr>
      <vt:lpstr>Speedup Metric</vt:lpstr>
      <vt:lpstr>Efficiency Metric</vt:lpstr>
      <vt:lpstr>Summary of Part 2</vt:lpstr>
      <vt:lpstr>Part 3: Parallelizing Linked-List Operations</vt:lpstr>
      <vt:lpstr>Goals for this Lecture</vt:lpstr>
      <vt:lpstr>Linked List Recap</vt:lpstr>
      <vt:lpstr>Linked List Operations</vt:lpstr>
      <vt:lpstr>Inserting a New Node</vt:lpstr>
      <vt:lpstr>Deleting an Existing Node</vt:lpstr>
      <vt:lpstr>Thinking about Parallel Operations</vt:lpstr>
      <vt:lpstr>Running Contains in Parallel</vt:lpstr>
      <vt:lpstr>Running Contains and Insert in Parallel</vt:lpstr>
      <vt:lpstr>Running Contains and Insert in Parallel</vt:lpstr>
      <vt:lpstr>Running Insert and Insert in Parallel</vt:lpstr>
      <vt:lpstr>Running Insert and Insert in Parallel</vt:lpstr>
      <vt:lpstr>Running Insert and Insert in Parallel</vt:lpstr>
      <vt:lpstr>Running Insert and Insert in Parallel</vt:lpstr>
      <vt:lpstr>Locks</vt:lpstr>
      <vt:lpstr>Avoiding Conflicts Using One Lock</vt:lpstr>
      <vt:lpstr>Avoiding Conflicts Using Many Locks</vt:lpstr>
      <vt:lpstr>Running Contains and Delete in Parallel</vt:lpstr>
      <vt:lpstr>Running Contains and Delete in Parallel</vt:lpstr>
      <vt:lpstr>Running Delete and Delete in Parallel</vt:lpstr>
      <vt:lpstr>Running Delete and Delete in Parallel</vt:lpstr>
      <vt:lpstr>Running Insert and Delete in Parallel</vt:lpstr>
      <vt:lpstr>Running Insert and Delete in Parallel</vt:lpstr>
      <vt:lpstr>Freeing Nodes</vt:lpstr>
      <vt:lpstr>Performance Considerations</vt:lpstr>
      <vt:lpstr>Implementing Locks w/o Extra Memory</vt:lpstr>
      <vt:lpstr>Avoiding Read Locks</vt:lpstr>
      <vt:lpstr>Lock-free Implementation</vt:lpstr>
      <vt:lpstr>Atomic CAS</vt:lpstr>
      <vt:lpstr>Insertion using Atomic CAS</vt:lpstr>
      <vt:lpstr>Summary of Part 3</vt:lpstr>
      <vt:lpstr>Summary of Part 3 (cont.)</vt:lpstr>
    </vt:vector>
  </TitlesOfParts>
  <Company>Texas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Parallelization Techniques</dc:title>
  <dc:creator>mburtscher@austin.rr.com</dc:creator>
  <cp:lastModifiedBy>mburtscher@austin.rr.com</cp:lastModifiedBy>
  <cp:revision>17</cp:revision>
  <dcterms:created xsi:type="dcterms:W3CDTF">2014-07-22T15:00:53Z</dcterms:created>
  <dcterms:modified xsi:type="dcterms:W3CDTF">2014-07-23T15:27:43Z</dcterms:modified>
</cp:coreProperties>
</file>