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34"/>
  </p:notesMasterIdLst>
  <p:handoutMasterIdLst>
    <p:handoutMasterId r:id="rId35"/>
  </p:handoutMasterIdLst>
  <p:sldIdLst>
    <p:sldId id="282" r:id="rId2"/>
    <p:sldId id="257" r:id="rId3"/>
    <p:sldId id="273" r:id="rId4"/>
    <p:sldId id="280" r:id="rId5"/>
    <p:sldId id="274" r:id="rId6"/>
    <p:sldId id="275" r:id="rId7"/>
    <p:sldId id="281" r:id="rId8"/>
    <p:sldId id="277" r:id="rId9"/>
    <p:sldId id="278" r:id="rId10"/>
    <p:sldId id="260" r:id="rId11"/>
    <p:sldId id="261" r:id="rId12"/>
    <p:sldId id="262" r:id="rId13"/>
    <p:sldId id="263" r:id="rId14"/>
    <p:sldId id="271" r:id="rId15"/>
    <p:sldId id="272" r:id="rId16"/>
    <p:sldId id="264" r:id="rId17"/>
    <p:sldId id="267" r:id="rId18"/>
    <p:sldId id="268" r:id="rId19"/>
    <p:sldId id="283" r:id="rId20"/>
    <p:sldId id="285" r:id="rId21"/>
    <p:sldId id="286" r:id="rId22"/>
    <p:sldId id="269" r:id="rId23"/>
    <p:sldId id="265" r:id="rId24"/>
    <p:sldId id="287" r:id="rId25"/>
    <p:sldId id="266" r:id="rId26"/>
    <p:sldId id="292" r:id="rId27"/>
    <p:sldId id="288" r:id="rId28"/>
    <p:sldId id="293" r:id="rId29"/>
    <p:sldId id="294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FF8832"/>
    <a:srgbClr val="FFFDCF"/>
    <a:srgbClr val="FAFFC8"/>
    <a:srgbClr val="FFF6A1"/>
    <a:srgbClr val="A5F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3" autoAdjust="0"/>
  </p:normalViewPr>
  <p:slideViewPr>
    <p:cSldViewPr snapToGrid="0" snapToObjects="1">
      <p:cViewPr varScale="1">
        <p:scale>
          <a:sx n="120" d="100"/>
          <a:sy n="120" d="100"/>
        </p:scale>
        <p:origin x="-9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D:Users:aq10:Desktop:chart_multicore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D:Users:aq10:Desktop:chart_multicore.xlsx" TargetMode="External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Desktop:Projects:TUES:modules:OS_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Desktop:Projects:TUES:modules:OS_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5969626931"/>
          <c:y val="0.0178977272727273"/>
          <c:w val="0.842816588715884"/>
          <c:h val="0.879117802313817"/>
        </c:manualLayout>
      </c:layout>
      <c:areaChart>
        <c:grouping val="standard"/>
        <c:varyColors val="0"/>
        <c:ser>
          <c:idx val="1"/>
          <c:order val="0"/>
          <c:tx>
            <c:v>Improvements in chip architecture</c:v>
          </c:tx>
          <c:spPr>
            <a:solidFill>
              <a:schemeClr val="tx2">
                <a:lumMod val="60000"/>
                <a:lumOff val="40000"/>
              </a:schemeClr>
            </a:solidFill>
            <a:ln w="31750">
              <a:solidFill>
                <a:schemeClr val="tx2"/>
              </a:solidFill>
            </a:ln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16.0</c:v>
                </c:pt>
                <c:pt idx="1">
                  <c:v>16.0</c:v>
                </c:pt>
                <c:pt idx="2">
                  <c:v>40.0</c:v>
                </c:pt>
                <c:pt idx="3">
                  <c:v>60.0</c:v>
                </c:pt>
                <c:pt idx="4">
                  <c:v>100.0</c:v>
                </c:pt>
                <c:pt idx="5">
                  <c:v>120.0</c:v>
                </c:pt>
                <c:pt idx="6">
                  <c:v>120.0</c:v>
                </c:pt>
                <c:pt idx="7">
                  <c:v>180.0</c:v>
                </c:pt>
                <c:pt idx="8">
                  <c:v>180.0</c:v>
                </c:pt>
                <c:pt idx="9">
                  <c:v>2000.0</c:v>
                </c:pt>
                <c:pt idx="10">
                  <c:v>2000.0</c:v>
                </c:pt>
                <c:pt idx="11">
                  <c:v>3000.0</c:v>
                </c:pt>
                <c:pt idx="12">
                  <c:v>3000.0</c:v>
                </c:pt>
                <c:pt idx="13">
                  <c:v>12000.0</c:v>
                </c:pt>
                <c:pt idx="14">
                  <c:v>12000.0</c:v>
                </c:pt>
                <c:pt idx="15">
                  <c:v>70000.0</c:v>
                </c:pt>
                <c:pt idx="16">
                  <c:v>70000.0</c:v>
                </c:pt>
                <c:pt idx="17">
                  <c:v>90000.0</c:v>
                </c:pt>
                <c:pt idx="18">
                  <c:v>90000.0</c:v>
                </c:pt>
                <c:pt idx="19">
                  <c:v>90000.0</c:v>
                </c:pt>
                <c:pt idx="20">
                  <c:v>150000.0</c:v>
                </c:pt>
                <c:pt idx="21">
                  <c:v>150000.0</c:v>
                </c:pt>
                <c:pt idx="22">
                  <c:v>550000.0</c:v>
                </c:pt>
                <c:pt idx="23">
                  <c:v>550000.0</c:v>
                </c:pt>
                <c:pt idx="24">
                  <c:v>1.2E6</c:v>
                </c:pt>
              </c:numCache>
            </c:numRef>
          </c:val>
        </c:ser>
        <c:ser>
          <c:idx val="0"/>
          <c:order val="1"/>
          <c:tx>
            <c:v>Increases in clock speed</c:v>
          </c:tx>
          <c:spPr>
            <a:solidFill>
              <a:schemeClr val="accent3">
                <a:lumMod val="75000"/>
              </a:schemeClr>
            </a:solidFill>
            <a:ln w="31750">
              <a:solidFill>
                <a:schemeClr val="accent3">
                  <a:lumMod val="50000"/>
                </a:schemeClr>
              </a:solidFill>
            </a:ln>
            <a:effectLst/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16.0</c:v>
                </c:pt>
                <c:pt idx="1">
                  <c:v>16.0</c:v>
                </c:pt>
                <c:pt idx="2">
                  <c:v>16.0</c:v>
                </c:pt>
                <c:pt idx="3">
                  <c:v>25.0</c:v>
                </c:pt>
                <c:pt idx="4">
                  <c:v>33.0</c:v>
                </c:pt>
                <c:pt idx="5">
                  <c:v>50.0</c:v>
                </c:pt>
                <c:pt idx="6">
                  <c:v>50.0</c:v>
                </c:pt>
                <c:pt idx="7">
                  <c:v>66.0</c:v>
                </c:pt>
                <c:pt idx="8">
                  <c:v>66.0</c:v>
                </c:pt>
                <c:pt idx="9">
                  <c:v>200.0</c:v>
                </c:pt>
                <c:pt idx="10">
                  <c:v>200.0</c:v>
                </c:pt>
                <c:pt idx="11">
                  <c:v>300.0</c:v>
                </c:pt>
                <c:pt idx="12">
                  <c:v>300.0</c:v>
                </c:pt>
                <c:pt idx="13">
                  <c:v>733.0</c:v>
                </c:pt>
                <c:pt idx="14">
                  <c:v>733.0</c:v>
                </c:pt>
                <c:pt idx="15">
                  <c:v>2000.0</c:v>
                </c:pt>
                <c:pt idx="16">
                  <c:v>3060.0</c:v>
                </c:pt>
                <c:pt idx="17">
                  <c:v>3060.0</c:v>
                </c:pt>
                <c:pt idx="18">
                  <c:v>3060.0</c:v>
                </c:pt>
                <c:pt idx="19">
                  <c:v>3060.0</c:v>
                </c:pt>
                <c:pt idx="20">
                  <c:v>3300.0</c:v>
                </c:pt>
                <c:pt idx="21">
                  <c:v>3300.0</c:v>
                </c:pt>
                <c:pt idx="22">
                  <c:v>3800.0</c:v>
                </c:pt>
                <c:pt idx="23">
                  <c:v>3800.0</c:v>
                </c:pt>
                <c:pt idx="24">
                  <c:v>3460.0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458680"/>
        <c:axId val="223834360"/>
      </c:areaChart>
      <c:catAx>
        <c:axId val="348458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383436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23834360"/>
        <c:scaling>
          <c:logBase val="10.0"/>
          <c:orientation val="minMax"/>
          <c:max val="1.0E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theoretical maximum performance </a:t>
                </a:r>
              </a:p>
              <a:p>
                <a:pPr>
                  <a:defRPr b="0"/>
                </a:pPr>
                <a:r>
                  <a:rPr lang="en-US" b="0"/>
                  <a:t>(millions of operations per 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/>
                <a:cs typeface="Arial"/>
              </a:defRPr>
            </a:pPr>
            <a:endParaRPr lang="en-US"/>
          </a:p>
        </c:txPr>
        <c:crossAx val="3484586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3195309541531"/>
          <c:y val="0.0842703113815318"/>
          <c:w val="0.28280108643136"/>
          <c:h val="0.141761811023622"/>
        </c:manualLayout>
      </c:layout>
      <c:overlay val="0"/>
      <c:txPr>
        <a:bodyPr/>
        <a:lstStyle/>
        <a:p>
          <a:pPr>
            <a:defRPr sz="1050" b="0">
              <a:latin typeface="+mn-lt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45969626931"/>
          <c:y val="0.0178977272727273"/>
          <c:w val="0.842816588715884"/>
          <c:h val="0.879117802313817"/>
        </c:manualLayout>
      </c:layout>
      <c:areaChart>
        <c:grouping val="standard"/>
        <c:varyColors val="0"/>
        <c:ser>
          <c:idx val="1"/>
          <c:order val="0"/>
          <c:tx>
            <c:v>Improvements in chip architecture</c:v>
          </c:tx>
          <c:spPr>
            <a:solidFill>
              <a:schemeClr val="tx2">
                <a:lumMod val="60000"/>
                <a:lumOff val="40000"/>
              </a:schemeClr>
            </a:solidFill>
            <a:ln w="31750">
              <a:solidFill>
                <a:schemeClr val="tx2"/>
              </a:solidFill>
            </a:ln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16.0</c:v>
                </c:pt>
                <c:pt idx="1">
                  <c:v>16.0</c:v>
                </c:pt>
                <c:pt idx="2">
                  <c:v>40.0</c:v>
                </c:pt>
                <c:pt idx="3">
                  <c:v>60.0</c:v>
                </c:pt>
                <c:pt idx="4">
                  <c:v>100.0</c:v>
                </c:pt>
                <c:pt idx="5">
                  <c:v>120.0</c:v>
                </c:pt>
                <c:pt idx="6">
                  <c:v>120.0</c:v>
                </c:pt>
                <c:pt idx="7">
                  <c:v>180.0</c:v>
                </c:pt>
                <c:pt idx="8">
                  <c:v>180.0</c:v>
                </c:pt>
                <c:pt idx="9">
                  <c:v>2000.0</c:v>
                </c:pt>
                <c:pt idx="10">
                  <c:v>2000.0</c:v>
                </c:pt>
                <c:pt idx="11">
                  <c:v>3000.0</c:v>
                </c:pt>
                <c:pt idx="12">
                  <c:v>3000.0</c:v>
                </c:pt>
                <c:pt idx="13">
                  <c:v>12000.0</c:v>
                </c:pt>
                <c:pt idx="14">
                  <c:v>12000.0</c:v>
                </c:pt>
                <c:pt idx="15">
                  <c:v>70000.0</c:v>
                </c:pt>
                <c:pt idx="16">
                  <c:v>70000.0</c:v>
                </c:pt>
                <c:pt idx="17">
                  <c:v>90000.0</c:v>
                </c:pt>
                <c:pt idx="18">
                  <c:v>90000.0</c:v>
                </c:pt>
                <c:pt idx="19">
                  <c:v>90000.0</c:v>
                </c:pt>
                <c:pt idx="20">
                  <c:v>150000.0</c:v>
                </c:pt>
                <c:pt idx="21">
                  <c:v>150000.0</c:v>
                </c:pt>
                <c:pt idx="22">
                  <c:v>550000.0</c:v>
                </c:pt>
                <c:pt idx="23">
                  <c:v>550000.0</c:v>
                </c:pt>
                <c:pt idx="24">
                  <c:v>1.2E6</c:v>
                </c:pt>
              </c:numCache>
            </c:numRef>
          </c:val>
        </c:ser>
        <c:ser>
          <c:idx val="0"/>
          <c:order val="1"/>
          <c:tx>
            <c:v>Increases in clock speed</c:v>
          </c:tx>
          <c:spPr>
            <a:solidFill>
              <a:schemeClr val="accent3">
                <a:lumMod val="75000"/>
              </a:schemeClr>
            </a:solidFill>
            <a:ln w="31750">
              <a:solidFill>
                <a:schemeClr val="accent3">
                  <a:lumMod val="50000"/>
                </a:schemeClr>
              </a:solidFill>
            </a:ln>
            <a:effectLst/>
          </c:spPr>
          <c:cat>
            <c:numRef>
              <c:f>Sheet1!$A$2:$A$26</c:f>
              <c:numCache>
                <c:formatCode>General</c:formatCode>
                <c:ptCount val="25"/>
                <c:pt idx="0">
                  <c:v>1986.0</c:v>
                </c:pt>
                <c:pt idx="1">
                  <c:v>1987.0</c:v>
                </c:pt>
                <c:pt idx="2">
                  <c:v>1988.0</c:v>
                </c:pt>
                <c:pt idx="3">
                  <c:v>1989.0</c:v>
                </c:pt>
                <c:pt idx="4">
                  <c:v>1990.0</c:v>
                </c:pt>
                <c:pt idx="5">
                  <c:v>1991.0</c:v>
                </c:pt>
                <c:pt idx="6">
                  <c:v>1992.0</c:v>
                </c:pt>
                <c:pt idx="7">
                  <c:v>1993.0</c:v>
                </c:pt>
                <c:pt idx="8">
                  <c:v>1994.0</c:v>
                </c:pt>
                <c:pt idx="9">
                  <c:v>1995.0</c:v>
                </c:pt>
                <c:pt idx="10">
                  <c:v>1996.0</c:v>
                </c:pt>
                <c:pt idx="11">
                  <c:v>1997.0</c:v>
                </c:pt>
                <c:pt idx="12">
                  <c:v>1998.0</c:v>
                </c:pt>
                <c:pt idx="13">
                  <c:v>1999.0</c:v>
                </c:pt>
                <c:pt idx="14">
                  <c:v>2000.0</c:v>
                </c:pt>
                <c:pt idx="15">
                  <c:v>2001.0</c:v>
                </c:pt>
                <c:pt idx="16">
                  <c:v>2002.0</c:v>
                </c:pt>
                <c:pt idx="17">
                  <c:v>2003.0</c:v>
                </c:pt>
                <c:pt idx="18">
                  <c:v>2004.0</c:v>
                </c:pt>
                <c:pt idx="19">
                  <c:v>2005.0</c:v>
                </c:pt>
                <c:pt idx="20">
                  <c:v>2006.0</c:v>
                </c:pt>
                <c:pt idx="21">
                  <c:v>2007.0</c:v>
                </c:pt>
                <c:pt idx="22">
                  <c:v>2008.0</c:v>
                </c:pt>
                <c:pt idx="23">
                  <c:v>2009.0</c:v>
                </c:pt>
                <c:pt idx="24">
                  <c:v>2010.0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16.0</c:v>
                </c:pt>
                <c:pt idx="1">
                  <c:v>16.0</c:v>
                </c:pt>
                <c:pt idx="2">
                  <c:v>16.0</c:v>
                </c:pt>
                <c:pt idx="3">
                  <c:v>25.0</c:v>
                </c:pt>
                <c:pt idx="4">
                  <c:v>33.0</c:v>
                </c:pt>
                <c:pt idx="5">
                  <c:v>50.0</c:v>
                </c:pt>
                <c:pt idx="6">
                  <c:v>50.0</c:v>
                </c:pt>
                <c:pt idx="7">
                  <c:v>66.0</c:v>
                </c:pt>
                <c:pt idx="8">
                  <c:v>66.0</c:v>
                </c:pt>
                <c:pt idx="9">
                  <c:v>200.0</c:v>
                </c:pt>
                <c:pt idx="10">
                  <c:v>200.0</c:v>
                </c:pt>
                <c:pt idx="11">
                  <c:v>300.0</c:v>
                </c:pt>
                <c:pt idx="12">
                  <c:v>300.0</c:v>
                </c:pt>
                <c:pt idx="13">
                  <c:v>733.0</c:v>
                </c:pt>
                <c:pt idx="14">
                  <c:v>733.0</c:v>
                </c:pt>
                <c:pt idx="15">
                  <c:v>2000.0</c:v>
                </c:pt>
                <c:pt idx="16">
                  <c:v>3060.0</c:v>
                </c:pt>
                <c:pt idx="17">
                  <c:v>3060.0</c:v>
                </c:pt>
                <c:pt idx="18">
                  <c:v>3060.0</c:v>
                </c:pt>
                <c:pt idx="19">
                  <c:v>3060.0</c:v>
                </c:pt>
                <c:pt idx="20">
                  <c:v>3300.0</c:v>
                </c:pt>
                <c:pt idx="21">
                  <c:v>3300.0</c:v>
                </c:pt>
                <c:pt idx="22">
                  <c:v>3800.0</c:v>
                </c:pt>
                <c:pt idx="23">
                  <c:v>3800.0</c:v>
                </c:pt>
                <c:pt idx="24">
                  <c:v>3460.0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8821224"/>
        <c:axId val="408909096"/>
      </c:areaChart>
      <c:catAx>
        <c:axId val="568821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890909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08909096"/>
        <c:scaling>
          <c:logBase val="10.0"/>
          <c:orientation val="minMax"/>
          <c:max val="1.0E6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theoretical maximum performance </a:t>
                </a:r>
              </a:p>
              <a:p>
                <a:pPr>
                  <a:defRPr b="0"/>
                </a:pPr>
                <a:r>
                  <a:rPr lang="en-US" b="0"/>
                  <a:t>(millions of operations per second)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/>
                <a:cs typeface="Arial"/>
              </a:defRPr>
            </a:pPr>
            <a:endParaRPr lang="en-US"/>
          </a:p>
        </c:txPr>
        <c:crossAx val="568821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3195309541531"/>
          <c:y val="0.0842703113815318"/>
          <c:w val="0.28280108643136"/>
          <c:h val="0.141761811023622"/>
        </c:manualLayout>
      </c:layout>
      <c:overlay val="0"/>
      <c:txPr>
        <a:bodyPr/>
        <a:lstStyle/>
        <a:p>
          <a:pPr>
            <a:defRPr sz="1050" b="0">
              <a:latin typeface="+mn-lt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3931808752039"/>
          <c:y val="0.120107105439318"/>
          <c:w val="0.734875033618545"/>
          <c:h val="0.742744642672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Sheet1!$A$4:$A$7</c:f>
              <c:strCache>
                <c:ptCount val="4"/>
                <c:pt idx="0">
                  <c:v>core 0</c:v>
                </c:pt>
                <c:pt idx="1">
                  <c:v>core 1</c:v>
                </c:pt>
                <c:pt idx="2">
                  <c:v>core 2</c:v>
                </c:pt>
                <c:pt idx="3">
                  <c:v>core 3</c:v>
                </c:pt>
              </c:strCache>
            </c:strRef>
          </c:cat>
          <c:val>
            <c:numRef>
              <c:f>Sheet1!$B$4:$B$7</c:f>
              <c:numCache>
                <c:formatCode>General</c:formatCode>
                <c:ptCount val="4"/>
                <c:pt idx="0">
                  <c:v>15.0</c:v>
                </c:pt>
                <c:pt idx="1">
                  <c:v>98.0</c:v>
                </c:pt>
                <c:pt idx="2">
                  <c:v>21.0</c:v>
                </c:pt>
                <c:pt idx="3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683864"/>
        <c:axId val="348475992"/>
      </c:barChart>
      <c:catAx>
        <c:axId val="250683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348475992"/>
        <c:crosses val="autoZero"/>
        <c:auto val="1"/>
        <c:lblAlgn val="ctr"/>
        <c:lblOffset val="100"/>
        <c:noMultiLvlLbl val="0"/>
      </c:catAx>
      <c:valAx>
        <c:axId val="348475992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Load averag (%) over k time slices</a:t>
                </a:r>
              </a:p>
            </c:rich>
          </c:tx>
          <c:layout>
            <c:manualLayout>
              <c:xMode val="edge"/>
              <c:yMode val="edge"/>
              <c:x val="0.0285534286769329"/>
              <c:y val="0.14498584701619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25068386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05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50000"/>
              </a:schemeClr>
            </a:solidFill>
            <a:effectLst/>
          </c:spPr>
          <c:invertIfNegative val="0"/>
          <c:cat>
            <c:strRef>
              <c:f>Sheet1!$A$11:$A$14</c:f>
              <c:strCache>
                <c:ptCount val="4"/>
                <c:pt idx="0">
                  <c:v>core 0</c:v>
                </c:pt>
                <c:pt idx="1">
                  <c:v>core 1</c:v>
                </c:pt>
                <c:pt idx="2">
                  <c:v>core 2</c:v>
                </c:pt>
                <c:pt idx="3">
                  <c:v>core 3</c:v>
                </c:pt>
              </c:strCache>
            </c:strRef>
          </c:cat>
          <c:val>
            <c:numRef>
              <c:f>Sheet1!$B$11:$B$14</c:f>
              <c:numCache>
                <c:formatCode>General</c:formatCode>
                <c:ptCount val="4"/>
                <c:pt idx="0">
                  <c:v>40.0</c:v>
                </c:pt>
                <c:pt idx="1">
                  <c:v>33.0</c:v>
                </c:pt>
                <c:pt idx="2">
                  <c:v>40.0</c:v>
                </c:pt>
                <c:pt idx="3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760920"/>
        <c:axId val="223867288"/>
      </c:barChart>
      <c:catAx>
        <c:axId val="348760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23867288"/>
        <c:crosses val="autoZero"/>
        <c:auto val="1"/>
        <c:lblAlgn val="ctr"/>
        <c:lblOffset val="100"/>
        <c:noMultiLvlLbl val="0"/>
      </c:catAx>
      <c:valAx>
        <c:axId val="223867288"/>
        <c:scaling>
          <c:orientation val="minMax"/>
          <c:max val="1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Load averag (%) over k time slices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34876092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1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208843195824"/>
          <c:y val="0.110408088883193"/>
          <c:w val="0.755114733400759"/>
          <c:h val="0.692807545245305"/>
        </c:manualLayout>
      </c:layout>
      <c:barChart>
        <c:barDir val="bar"/>
        <c:grouping val="stacked"/>
        <c:varyColors val="0"/>
        <c:ser>
          <c:idx val="0"/>
          <c:order val="0"/>
          <c:tx>
            <c:v>CPU Time</c:v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Core 3 (t3)</c:v>
                </c:pt>
                <c:pt idx="1">
                  <c:v>Core 2 (t2)</c:v>
                </c:pt>
                <c:pt idx="2">
                  <c:v>Core 1 (t1)</c:v>
                </c:pt>
                <c:pt idx="3">
                  <c:v>Core 0 (t0)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30.0</c:v>
                </c:pt>
                <c:pt idx="2">
                  <c:v>100.0</c:v>
                </c:pt>
                <c:pt idx="3">
                  <c:v>25.0</c:v>
                </c:pt>
              </c:numCache>
            </c:numRef>
          </c:val>
        </c:ser>
        <c:ser>
          <c:idx val="1"/>
          <c:order val="1"/>
          <c:tx>
            <c:v>Idle Time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Core 3 (t3)</c:v>
                </c:pt>
                <c:pt idx="1">
                  <c:v>Core 2 (t2)</c:v>
                </c:pt>
                <c:pt idx="2">
                  <c:v>Core 1 (t1)</c:v>
                </c:pt>
                <c:pt idx="3">
                  <c:v>Core 0 (t0)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85.0</c:v>
                </c:pt>
                <c:pt idx="1">
                  <c:v>70.0</c:v>
                </c:pt>
                <c:pt idx="2">
                  <c:v>0.0</c:v>
                </c:pt>
                <c:pt idx="3">
                  <c:v>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611240"/>
        <c:axId val="348606392"/>
      </c:barChart>
      <c:catAx>
        <c:axId val="223611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/>
                <a:cs typeface="Calibri"/>
              </a:defRPr>
            </a:pPr>
            <a:endParaRPr lang="en-US"/>
          </a:p>
        </c:txPr>
        <c:crossAx val="348606392"/>
        <c:crosses val="autoZero"/>
        <c:auto val="1"/>
        <c:lblAlgn val="ctr"/>
        <c:lblOffset val="100"/>
        <c:noMultiLvlLbl val="0"/>
      </c:catAx>
      <c:valAx>
        <c:axId val="348606392"/>
        <c:scaling>
          <c:orientation val="minMax"/>
          <c:max val="10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 b="0">
                    <a:latin typeface="Calibri"/>
                    <a:cs typeface="Calibri"/>
                  </a:defRPr>
                </a:pPr>
                <a:r>
                  <a:rPr lang="en-US" sz="1600" b="0">
                    <a:latin typeface="Calibri"/>
                    <a:cs typeface="Calibri"/>
                  </a:rPr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/>
                <a:cs typeface="Calibri"/>
              </a:defRPr>
            </a:pPr>
            <a:endParaRPr lang="en-US"/>
          </a:p>
        </c:txPr>
        <c:crossAx val="223611240"/>
        <c:crosses val="autoZero"/>
        <c:crossBetween val="between"/>
        <c:majorUnit val="10.0"/>
      </c:valAx>
    </c:plotArea>
    <c:legend>
      <c:legendPos val="r"/>
      <c:layout>
        <c:manualLayout>
          <c:xMode val="edge"/>
          <c:yMode val="edge"/>
          <c:x val="0.190607640013409"/>
          <c:y val="0.00153899453691985"/>
          <c:w val="0.58046180876555"/>
          <c:h val="0.0639825881008454"/>
        </c:manualLayout>
      </c:layout>
      <c:overlay val="0"/>
      <c:txPr>
        <a:bodyPr/>
        <a:lstStyle/>
        <a:p>
          <a:pPr>
            <a:defRPr sz="1400" b="1">
              <a:latin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208843195824"/>
          <c:y val="0.110408088883193"/>
          <c:w val="0.755114733400759"/>
          <c:h val="0.692807545245305"/>
        </c:manualLayout>
      </c:layout>
      <c:barChart>
        <c:barDir val="bar"/>
        <c:grouping val="stacked"/>
        <c:varyColors val="0"/>
        <c:ser>
          <c:idx val="0"/>
          <c:order val="0"/>
          <c:tx>
            <c:v>CPU Time</c:v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Core 3 (t3)</c:v>
                </c:pt>
                <c:pt idx="1">
                  <c:v>Core 2 (t2)</c:v>
                </c:pt>
                <c:pt idx="2">
                  <c:v>Core 1 (t1)</c:v>
                </c:pt>
                <c:pt idx="3">
                  <c:v>Core 0 (t0)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30.0</c:v>
                </c:pt>
                <c:pt idx="2">
                  <c:v>100.0</c:v>
                </c:pt>
                <c:pt idx="3">
                  <c:v>25.0</c:v>
                </c:pt>
              </c:numCache>
            </c:numRef>
          </c:val>
        </c:ser>
        <c:ser>
          <c:idx val="1"/>
          <c:order val="1"/>
          <c:tx>
            <c:v>Idle Time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Core 3 (t3)</c:v>
                </c:pt>
                <c:pt idx="1">
                  <c:v>Core 2 (t2)</c:v>
                </c:pt>
                <c:pt idx="2">
                  <c:v>Core 1 (t1)</c:v>
                </c:pt>
                <c:pt idx="3">
                  <c:v>Core 0 (t0)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85.0</c:v>
                </c:pt>
                <c:pt idx="1">
                  <c:v>70.0</c:v>
                </c:pt>
                <c:pt idx="2">
                  <c:v>0.0</c:v>
                </c:pt>
                <c:pt idx="3">
                  <c:v>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9792536"/>
        <c:axId val="1929688"/>
      </c:barChart>
      <c:catAx>
        <c:axId val="4097925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/>
                <a:cs typeface="Calibri"/>
              </a:defRPr>
            </a:pPr>
            <a:endParaRPr lang="en-US"/>
          </a:p>
        </c:txPr>
        <c:crossAx val="1929688"/>
        <c:crosses val="autoZero"/>
        <c:auto val="1"/>
        <c:lblAlgn val="ctr"/>
        <c:lblOffset val="100"/>
        <c:noMultiLvlLbl val="0"/>
      </c:catAx>
      <c:valAx>
        <c:axId val="1929688"/>
        <c:scaling>
          <c:orientation val="minMax"/>
          <c:max val="10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 b="0">
                    <a:latin typeface="Calibri"/>
                    <a:cs typeface="Calibri"/>
                  </a:defRPr>
                </a:pPr>
                <a:r>
                  <a:rPr lang="en-US" sz="1600" b="0">
                    <a:latin typeface="Calibri"/>
                    <a:cs typeface="Calibri"/>
                  </a:rPr>
                  <a:t>time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/>
                <a:cs typeface="Calibri"/>
              </a:defRPr>
            </a:pPr>
            <a:endParaRPr lang="en-US"/>
          </a:p>
        </c:txPr>
        <c:crossAx val="409792536"/>
        <c:crosses val="autoZero"/>
        <c:crossBetween val="between"/>
        <c:majorUnit val="10.0"/>
      </c:valAx>
    </c:plotArea>
    <c:legend>
      <c:legendPos val="r"/>
      <c:layout>
        <c:manualLayout>
          <c:xMode val="edge"/>
          <c:yMode val="edge"/>
          <c:x val="0.190607640013409"/>
          <c:y val="0.00153899453691985"/>
          <c:w val="0.58046180876555"/>
          <c:h val="0.0639825881008454"/>
        </c:manualLayout>
      </c:layout>
      <c:overlay val="0"/>
      <c:txPr>
        <a:bodyPr/>
        <a:lstStyle/>
        <a:p>
          <a:pPr>
            <a:defRPr sz="1400" b="1">
              <a:latin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208843195824"/>
          <c:y val="0.110408088883193"/>
          <c:w val="0.755114733400759"/>
          <c:h val="0.692807545245305"/>
        </c:manualLayout>
      </c:layout>
      <c:barChart>
        <c:barDir val="bar"/>
        <c:grouping val="stacked"/>
        <c:varyColors val="0"/>
        <c:ser>
          <c:idx val="0"/>
          <c:order val="0"/>
          <c:tx>
            <c:v>CPU Time</c:v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Core 3 (t3)</c:v>
                </c:pt>
                <c:pt idx="1">
                  <c:v>Core 2 (t2)</c:v>
                </c:pt>
                <c:pt idx="2">
                  <c:v>Core 1 (t1)</c:v>
                </c:pt>
                <c:pt idx="3">
                  <c:v>Core 0 (t0)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30.0</c:v>
                </c:pt>
                <c:pt idx="2">
                  <c:v>100.0</c:v>
                </c:pt>
                <c:pt idx="3">
                  <c:v>25.0</c:v>
                </c:pt>
              </c:numCache>
            </c:numRef>
          </c:val>
        </c:ser>
        <c:ser>
          <c:idx val="1"/>
          <c:order val="1"/>
          <c:tx>
            <c:v>Idle Time</c:v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Core 3 (t3)</c:v>
                </c:pt>
                <c:pt idx="1">
                  <c:v>Core 2 (t2)</c:v>
                </c:pt>
                <c:pt idx="2">
                  <c:v>Core 1 (t1)</c:v>
                </c:pt>
                <c:pt idx="3">
                  <c:v>Core 0 (t0)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85.0</c:v>
                </c:pt>
                <c:pt idx="1">
                  <c:v>70.0</c:v>
                </c:pt>
                <c:pt idx="2">
                  <c:v>0.0</c:v>
                </c:pt>
                <c:pt idx="3">
                  <c:v>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8635544"/>
        <c:axId val="250421960"/>
      </c:barChart>
      <c:catAx>
        <c:axId val="348635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Calibri"/>
                <a:cs typeface="Calibri"/>
              </a:defRPr>
            </a:pPr>
            <a:endParaRPr lang="en-US"/>
          </a:p>
        </c:txPr>
        <c:crossAx val="250421960"/>
        <c:crosses val="autoZero"/>
        <c:auto val="1"/>
        <c:lblAlgn val="ctr"/>
        <c:lblOffset val="100"/>
        <c:noMultiLvlLbl val="0"/>
      </c:catAx>
      <c:valAx>
        <c:axId val="250421960"/>
        <c:scaling>
          <c:orientation val="minMax"/>
          <c:max val="100.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 b="0">
                    <a:latin typeface="Calibri"/>
                    <a:cs typeface="Calibri"/>
                  </a:defRPr>
                </a:pPr>
                <a:r>
                  <a:rPr lang="en-US" sz="1600" b="0">
                    <a:latin typeface="Calibri"/>
                    <a:cs typeface="Calibri"/>
                  </a:rPr>
                  <a:t>time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/>
                <a:cs typeface="Calibri"/>
              </a:defRPr>
            </a:pPr>
            <a:endParaRPr lang="en-US"/>
          </a:p>
        </c:txPr>
        <c:crossAx val="348635544"/>
        <c:crosses val="autoZero"/>
        <c:crossBetween val="between"/>
        <c:majorUnit val="10.0"/>
      </c:valAx>
    </c:plotArea>
    <c:legend>
      <c:legendPos val="r"/>
      <c:layout>
        <c:manualLayout>
          <c:xMode val="edge"/>
          <c:yMode val="edge"/>
          <c:x val="0.190607640013409"/>
          <c:y val="0.00153899453691985"/>
          <c:w val="0.58046180876555"/>
          <c:h val="0.0639825881008454"/>
        </c:manualLayout>
      </c:layout>
      <c:overlay val="0"/>
      <c:txPr>
        <a:bodyPr/>
        <a:lstStyle/>
        <a:p>
          <a:pPr>
            <a:defRPr sz="1400" b="1">
              <a:latin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0.22833</cdr:x>
      <cdr:y>0.68885</cdr:y>
    </cdr:from>
    <cdr:to>
      <cdr:x>0.32065</cdr:x>
      <cdr:y>0.74639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48566" y="2799499"/>
          <a:ext cx="707017" cy="233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33 MHz</a:t>
          </a:r>
        </a:p>
      </cdr:txBody>
    </cdr:sp>
  </cdr:relSizeAnchor>
  <cdr:relSizeAnchor xmlns:cdr="http://schemas.openxmlformats.org/drawingml/2006/chartDrawing">
    <cdr:from>
      <cdr:x>0.27217</cdr:x>
      <cdr:y>0.65936</cdr:y>
    </cdr:from>
    <cdr:to>
      <cdr:x>0.36449</cdr:x>
      <cdr:y>0.7169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4304" y="2679629"/>
          <a:ext cx="707017" cy="233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50 MHz</a:t>
          </a:r>
        </a:p>
      </cdr:txBody>
    </cdr:sp>
  </cdr:relSizeAnchor>
  <cdr:relSizeAnchor xmlns:cdr="http://schemas.openxmlformats.org/drawingml/2006/chartDrawing">
    <cdr:from>
      <cdr:x>0.34028</cdr:x>
      <cdr:y>0.64572</cdr:y>
    </cdr:from>
    <cdr:to>
      <cdr:x>0.4326</cdr:x>
      <cdr:y>0.70326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05911" y="2624217"/>
          <a:ext cx="707018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66 MHz</a:t>
          </a:r>
        </a:p>
      </cdr:txBody>
    </cdr:sp>
  </cdr:relSizeAnchor>
  <cdr:relSizeAnchor xmlns:cdr="http://schemas.openxmlformats.org/drawingml/2006/chartDrawing">
    <cdr:from>
      <cdr:x>0.40707</cdr:x>
      <cdr:y>0.58138</cdr:y>
    </cdr:from>
    <cdr:to>
      <cdr:x>0.50997</cdr:x>
      <cdr:y>0.63892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17349" y="2362732"/>
          <a:ext cx="788055" cy="233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200 MHz</a:t>
          </a:r>
        </a:p>
      </cdr:txBody>
    </cdr:sp>
  </cdr:relSizeAnchor>
  <cdr:relSizeAnchor xmlns:cdr="http://schemas.openxmlformats.org/drawingml/2006/chartDrawing">
    <cdr:from>
      <cdr:x>0.47501</cdr:x>
      <cdr:y>0.56372</cdr:y>
    </cdr:from>
    <cdr:to>
      <cdr:x>0.57792</cdr:x>
      <cdr:y>0.62126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37691" y="2290966"/>
          <a:ext cx="788055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300 MHz</a:t>
          </a:r>
        </a:p>
      </cdr:txBody>
    </cdr:sp>
  </cdr:relSizeAnchor>
  <cdr:relSizeAnchor xmlns:cdr="http://schemas.openxmlformats.org/drawingml/2006/chartDrawing">
    <cdr:from>
      <cdr:x>0.55037</cdr:x>
      <cdr:y>0.50596</cdr:y>
    </cdr:from>
    <cdr:to>
      <cdr:x>0.65327</cdr:x>
      <cdr:y>0.5635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14753" y="2056229"/>
          <a:ext cx="788055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733 MHz</a:t>
          </a:r>
        </a:p>
      </cdr:txBody>
    </cdr:sp>
  </cdr:relSizeAnchor>
  <cdr:relSizeAnchor xmlns:cdr="http://schemas.openxmlformats.org/drawingml/2006/chartDrawing">
    <cdr:from>
      <cdr:x>0.60935</cdr:x>
      <cdr:y>0.44408</cdr:y>
    </cdr:from>
    <cdr:to>
      <cdr:x>0.70948</cdr:x>
      <cdr:y>0.50845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66486" y="1804748"/>
          <a:ext cx="76676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2000 MHz</a:t>
          </a:r>
        </a:p>
      </cdr:txBody>
    </cdr:sp>
  </cdr:relSizeAnchor>
  <cdr:relSizeAnchor xmlns:cdr="http://schemas.openxmlformats.org/drawingml/2006/chartDrawing">
    <cdr:from>
      <cdr:x>0.66757</cdr:x>
      <cdr:y>0.39035</cdr:y>
    </cdr:from>
    <cdr:to>
      <cdr:x>0.73556</cdr:x>
      <cdr:y>0.45472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112323" y="1586365"/>
          <a:ext cx="52065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 GHz</a:t>
          </a:r>
        </a:p>
      </cdr:txBody>
    </cdr:sp>
  </cdr:relSizeAnchor>
  <cdr:relSizeAnchor xmlns:cdr="http://schemas.openxmlformats.org/drawingml/2006/chartDrawing">
    <cdr:from>
      <cdr:x>0.74182</cdr:x>
      <cdr:y>0.39674</cdr:y>
    </cdr:from>
    <cdr:to>
      <cdr:x>0.83473</cdr:x>
      <cdr:y>0.45428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80934" y="1612332"/>
          <a:ext cx="711546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2.6 GHz</a:t>
          </a:r>
        </a:p>
      </cdr:txBody>
    </cdr:sp>
  </cdr:relSizeAnchor>
  <cdr:relSizeAnchor xmlns:cdr="http://schemas.openxmlformats.org/drawingml/2006/chartDrawing">
    <cdr:from>
      <cdr:x>0.82491</cdr:x>
      <cdr:y>0.39536</cdr:y>
    </cdr:from>
    <cdr:to>
      <cdr:x>0.91783</cdr:x>
      <cdr:y>0.4529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17271" y="1606763"/>
          <a:ext cx="711546" cy="233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3.3 GHz</a:t>
          </a:r>
        </a:p>
      </cdr:txBody>
    </cdr:sp>
  </cdr:relSizeAnchor>
  <cdr:relSizeAnchor xmlns:cdr="http://schemas.openxmlformats.org/drawingml/2006/chartDrawing">
    <cdr:from>
      <cdr:x>0.8965</cdr:x>
      <cdr:y>0.41705</cdr:y>
    </cdr:from>
    <cdr:to>
      <cdr:x>0.99698</cdr:x>
      <cdr:y>0.47213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865487" y="1864380"/>
          <a:ext cx="769512" cy="2462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2.93 GHz</a:t>
          </a:r>
        </a:p>
      </cdr:txBody>
    </cdr:sp>
  </cdr:relSizeAnchor>
  <cdr:relSizeAnchor xmlns:cdr="http://schemas.openxmlformats.org/drawingml/2006/chartDrawing">
    <cdr:from>
      <cdr:x>0.18574</cdr:x>
      <cdr:y>0.47969</cdr:y>
    </cdr:from>
    <cdr:to>
      <cdr:x>0.32338</cdr:x>
      <cdr:y>0.58571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422400" y="1949450"/>
          <a:ext cx="1054100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internal memory cache</a:t>
          </a:r>
        </a:p>
      </cdr:txBody>
    </cdr:sp>
  </cdr:relSizeAnchor>
  <cdr:relSizeAnchor xmlns:cdr="http://schemas.openxmlformats.org/drawingml/2006/chartDrawing">
    <cdr:from>
      <cdr:x>0.29602</cdr:x>
      <cdr:y>0.45313</cdr:y>
    </cdr:from>
    <cdr:to>
      <cdr:x>0.4859</cdr:x>
      <cdr:y>0.55915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266950" y="1841500"/>
          <a:ext cx="1454150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multiple</a:t>
          </a:r>
          <a:r>
            <a:rPr lang="en-US" sz="1100" baseline="0"/>
            <a:t> instructions per cycle</a:t>
          </a:r>
          <a:endParaRPr lang="en-US" sz="1100"/>
        </a:p>
      </cdr:txBody>
    </cdr:sp>
  </cdr:relSizeAnchor>
  <cdr:relSizeAnchor xmlns:cdr="http://schemas.openxmlformats.org/drawingml/2006/chartDrawing">
    <cdr:from>
      <cdr:x>0.41542</cdr:x>
      <cdr:y>0.41719</cdr:y>
    </cdr:from>
    <cdr:to>
      <cdr:x>0.4265</cdr:x>
      <cdr:y>0.43844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3181350" y="1695450"/>
          <a:ext cx="84834" cy="86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22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0.26119</cdr:x>
      <cdr:y>0.33594</cdr:y>
    </cdr:from>
    <cdr:to>
      <cdr:x>0.45108</cdr:x>
      <cdr:y>0.44196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000250" y="1365250"/>
          <a:ext cx="1454150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speculative out-of-order</a:t>
          </a:r>
          <a:r>
            <a:rPr lang="en-US" sz="1100" baseline="0"/>
            <a:t> execution</a:t>
          </a:r>
          <a:endParaRPr lang="en-US" sz="1100"/>
        </a:p>
      </cdr:txBody>
    </cdr:sp>
  </cdr:relSizeAnchor>
  <cdr:relSizeAnchor xmlns:cdr="http://schemas.openxmlformats.org/drawingml/2006/chartDrawing">
    <cdr:from>
      <cdr:x>0.4859</cdr:x>
      <cdr:y>0.39219</cdr:y>
    </cdr:from>
    <cdr:to>
      <cdr:x>0.49698</cdr:x>
      <cdr:y>0.41344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3721100" y="1593850"/>
          <a:ext cx="84834" cy="86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22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0.42123</cdr:x>
      <cdr:y>0.24844</cdr:y>
    </cdr:from>
    <cdr:to>
      <cdr:x>0.55887</cdr:x>
      <cdr:y>0.39612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25800" y="1009650"/>
          <a:ext cx="1054100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MMX (multimedia extensions)</a:t>
          </a:r>
        </a:p>
      </cdr:txBody>
    </cdr:sp>
  </cdr:relSizeAnchor>
  <cdr:relSizeAnchor xmlns:cdr="http://schemas.openxmlformats.org/drawingml/2006/chartDrawing">
    <cdr:from>
      <cdr:x>0.66252</cdr:x>
      <cdr:y>0.19375</cdr:y>
    </cdr:from>
    <cdr:to>
      <cdr:x>0.80017</cdr:x>
      <cdr:y>0.29978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073650" y="787400"/>
          <a:ext cx="1054100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hyper threading</a:t>
          </a:r>
        </a:p>
      </cdr:txBody>
    </cdr:sp>
  </cdr:relSizeAnchor>
  <cdr:relSizeAnchor xmlns:cdr="http://schemas.openxmlformats.org/drawingml/2006/chartDrawing">
    <cdr:from>
      <cdr:x>0.70896</cdr:x>
      <cdr:y>0.01563</cdr:y>
    </cdr:from>
    <cdr:to>
      <cdr:x>1</cdr:x>
      <cdr:y>0.19625</cdr:y>
    </cdr:to>
    <cdr:grpSp>
      <cdr:nvGrpSpPr>
        <cdr:cNvPr id="28" name="Group 27"/>
        <cdr:cNvGrpSpPr/>
      </cdr:nvGrpSpPr>
      <cdr:grpSpPr>
        <a:xfrm xmlns:a="http://schemas.openxmlformats.org/drawingml/2006/main">
          <a:off x="5429287" y="69872"/>
          <a:ext cx="2228813" cy="807444"/>
          <a:chOff x="5429250" y="63500"/>
          <a:chExt cx="2228850" cy="734056"/>
        </a:xfrm>
      </cdr:grpSpPr>
      <cdr:sp macro="" textlink="">
        <cdr:nvSpPr>
          <cdr:cNvPr id="20" name="Rectangle 19"/>
          <cdr:cNvSpPr/>
        </cdr:nvSpPr>
        <cdr:spPr>
          <a:xfrm xmlns:a="http://schemas.openxmlformats.org/drawingml/2006/main">
            <a:off x="5886450" y="711200"/>
            <a:ext cx="84834" cy="8635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2225" cap="flat" cmpd="sng" algn="ctr">
            <a:solidFill>
              <a:sysClr val="windowText" lastClr="000000"/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endParaRPr lang="en-US" sz="1100"/>
          </a:p>
        </cdr:txBody>
      </cdr:sp>
      <cdr:sp macro="" textlink="">
        <cdr:nvSpPr>
          <cdr:cNvPr id="23" name="TextBox 22"/>
          <cdr:cNvSpPr txBox="1"/>
        </cdr:nvSpPr>
        <cdr:spPr>
          <a:xfrm xmlns:a="http://schemas.openxmlformats.org/drawingml/2006/main">
            <a:off x="5429250" y="431800"/>
            <a:ext cx="1054100" cy="26161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/>
              <a:t>dual-core</a:t>
            </a:r>
          </a:p>
        </cdr:txBody>
      </cdr:sp>
      <cdr:sp macro="" textlink="">
        <cdr:nvSpPr>
          <cdr:cNvPr id="24" name="Rectangle 23"/>
          <cdr:cNvSpPr/>
        </cdr:nvSpPr>
        <cdr:spPr>
          <a:xfrm xmlns:a="http://schemas.openxmlformats.org/drawingml/2006/main">
            <a:off x="6654800" y="247650"/>
            <a:ext cx="84834" cy="8635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2225" cap="flat" cmpd="sng" algn="ctr">
            <a:solidFill>
              <a:sysClr val="windowText" lastClr="000000"/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 sz="1100"/>
          </a:p>
        </cdr:txBody>
      </cdr:sp>
      <cdr:sp macro="" textlink="">
        <cdr:nvSpPr>
          <cdr:cNvPr id="25" name="TextBox 24"/>
          <cdr:cNvSpPr txBox="1"/>
        </cdr:nvSpPr>
        <cdr:spPr>
          <a:xfrm xmlns:a="http://schemas.openxmlformats.org/drawingml/2006/main">
            <a:off x="5918200" y="158750"/>
            <a:ext cx="1054100" cy="26161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/>
              <a:t>quad-core</a:t>
            </a:r>
          </a:p>
        </cdr:txBody>
      </cdr:sp>
      <cdr:sp macro="" textlink="">
        <cdr:nvSpPr>
          <cdr:cNvPr id="26" name="Rectangle 25"/>
          <cdr:cNvSpPr/>
        </cdr:nvSpPr>
        <cdr:spPr>
          <a:xfrm xmlns:a="http://schemas.openxmlformats.org/drawingml/2006/main">
            <a:off x="7181850" y="63500"/>
            <a:ext cx="84834" cy="8635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2225" cap="flat" cmpd="sng" algn="ctr">
            <a:solidFill>
              <a:sysClr val="windowText" lastClr="000000"/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 sz="1100"/>
          </a:p>
        </cdr:txBody>
      </cdr:sp>
      <cdr:sp macro="" textlink="">
        <cdr:nvSpPr>
          <cdr:cNvPr id="27" name="TextBox 26"/>
          <cdr:cNvSpPr txBox="1"/>
        </cdr:nvSpPr>
        <cdr:spPr>
          <a:xfrm xmlns:a="http://schemas.openxmlformats.org/drawingml/2006/main">
            <a:off x="6870700" y="254000"/>
            <a:ext cx="787400" cy="26161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/>
              <a:t>hex-core</a:t>
            </a: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0.22833</cdr:x>
      <cdr:y>0.68885</cdr:y>
    </cdr:from>
    <cdr:to>
      <cdr:x>0.3077</cdr:x>
      <cdr:y>0.74565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48574" y="3079435"/>
          <a:ext cx="607859" cy="2539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50"/>
            <a:t>33 MHz</a:t>
          </a:r>
        </a:p>
      </cdr:txBody>
    </cdr:sp>
  </cdr:relSizeAnchor>
  <cdr:relSizeAnchor xmlns:cdr="http://schemas.openxmlformats.org/drawingml/2006/chartDrawing">
    <cdr:from>
      <cdr:x>0.27217</cdr:x>
      <cdr:y>0.65936</cdr:y>
    </cdr:from>
    <cdr:to>
      <cdr:x>0.35154</cdr:x>
      <cdr:y>0.71616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4305" y="2947603"/>
          <a:ext cx="607859" cy="2539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050" dirty="0"/>
            <a:t>50 MHz</a:t>
          </a:r>
        </a:p>
      </cdr:txBody>
    </cdr:sp>
  </cdr:relSizeAnchor>
  <cdr:relSizeAnchor xmlns:cdr="http://schemas.openxmlformats.org/drawingml/2006/chartDrawing">
    <cdr:from>
      <cdr:x>0.34028</cdr:x>
      <cdr:y>0.64572</cdr:y>
    </cdr:from>
    <cdr:to>
      <cdr:x>0.4326</cdr:x>
      <cdr:y>0.70326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05911" y="2624217"/>
          <a:ext cx="707018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66 MHz</a:t>
          </a:r>
        </a:p>
      </cdr:txBody>
    </cdr:sp>
  </cdr:relSizeAnchor>
  <cdr:relSizeAnchor xmlns:cdr="http://schemas.openxmlformats.org/drawingml/2006/chartDrawing">
    <cdr:from>
      <cdr:x>0.40707</cdr:x>
      <cdr:y>0.58138</cdr:y>
    </cdr:from>
    <cdr:to>
      <cdr:x>0.50997</cdr:x>
      <cdr:y>0.63892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17349" y="2362732"/>
          <a:ext cx="788055" cy="233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200 MHz</a:t>
          </a:r>
        </a:p>
      </cdr:txBody>
    </cdr:sp>
  </cdr:relSizeAnchor>
  <cdr:relSizeAnchor xmlns:cdr="http://schemas.openxmlformats.org/drawingml/2006/chartDrawing">
    <cdr:from>
      <cdr:x>0.47501</cdr:x>
      <cdr:y>0.56372</cdr:y>
    </cdr:from>
    <cdr:to>
      <cdr:x>0.57792</cdr:x>
      <cdr:y>0.62126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637691" y="2290966"/>
          <a:ext cx="788055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300 MHz</a:t>
          </a:r>
        </a:p>
      </cdr:txBody>
    </cdr:sp>
  </cdr:relSizeAnchor>
  <cdr:relSizeAnchor xmlns:cdr="http://schemas.openxmlformats.org/drawingml/2006/chartDrawing">
    <cdr:from>
      <cdr:x>0.55037</cdr:x>
      <cdr:y>0.50596</cdr:y>
    </cdr:from>
    <cdr:to>
      <cdr:x>0.65327</cdr:x>
      <cdr:y>0.5635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14753" y="2056229"/>
          <a:ext cx="788055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733 MHz</a:t>
          </a:r>
        </a:p>
      </cdr:txBody>
    </cdr:sp>
  </cdr:relSizeAnchor>
  <cdr:relSizeAnchor xmlns:cdr="http://schemas.openxmlformats.org/drawingml/2006/chartDrawing">
    <cdr:from>
      <cdr:x>0.60935</cdr:x>
      <cdr:y>0.44408</cdr:y>
    </cdr:from>
    <cdr:to>
      <cdr:x>0.70948</cdr:x>
      <cdr:y>0.50845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666486" y="1804748"/>
          <a:ext cx="76676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2000 MHz</a:t>
          </a:r>
        </a:p>
      </cdr:txBody>
    </cdr:sp>
  </cdr:relSizeAnchor>
  <cdr:relSizeAnchor xmlns:cdr="http://schemas.openxmlformats.org/drawingml/2006/chartDrawing">
    <cdr:from>
      <cdr:x>0.66757</cdr:x>
      <cdr:y>0.39035</cdr:y>
    </cdr:from>
    <cdr:to>
      <cdr:x>0.73556</cdr:x>
      <cdr:y>0.45472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112323" y="1586365"/>
          <a:ext cx="520658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3 GHz</a:t>
          </a:r>
        </a:p>
      </cdr:txBody>
    </cdr:sp>
  </cdr:relSizeAnchor>
  <cdr:relSizeAnchor xmlns:cdr="http://schemas.openxmlformats.org/drawingml/2006/chartDrawing">
    <cdr:from>
      <cdr:x>0.74182</cdr:x>
      <cdr:y>0.39674</cdr:y>
    </cdr:from>
    <cdr:to>
      <cdr:x>0.83473</cdr:x>
      <cdr:y>0.45428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80934" y="1612332"/>
          <a:ext cx="711546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2.6 GHz</a:t>
          </a:r>
        </a:p>
      </cdr:txBody>
    </cdr:sp>
  </cdr:relSizeAnchor>
  <cdr:relSizeAnchor xmlns:cdr="http://schemas.openxmlformats.org/drawingml/2006/chartDrawing">
    <cdr:from>
      <cdr:x>0.82491</cdr:x>
      <cdr:y>0.39536</cdr:y>
    </cdr:from>
    <cdr:to>
      <cdr:x>0.91783</cdr:x>
      <cdr:y>0.4529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317271" y="1606763"/>
          <a:ext cx="711546" cy="2338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3.3 GHz</a:t>
          </a:r>
        </a:p>
      </cdr:txBody>
    </cdr:sp>
  </cdr:relSizeAnchor>
  <cdr:relSizeAnchor xmlns:cdr="http://schemas.openxmlformats.org/drawingml/2006/chartDrawing">
    <cdr:from>
      <cdr:x>0.8965</cdr:x>
      <cdr:y>0.41705</cdr:y>
    </cdr:from>
    <cdr:to>
      <cdr:x>1</cdr:x>
      <cdr:y>0.47459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865516" y="1694882"/>
          <a:ext cx="792584" cy="2338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2.93 GHz</a:t>
          </a:r>
        </a:p>
      </cdr:txBody>
    </cdr:sp>
  </cdr:relSizeAnchor>
  <cdr:relSizeAnchor xmlns:cdr="http://schemas.openxmlformats.org/drawingml/2006/chartDrawing">
    <cdr:from>
      <cdr:x>0.17745</cdr:x>
      <cdr:y>0.46104</cdr:y>
    </cdr:from>
    <cdr:to>
      <cdr:x>0.31509</cdr:x>
      <cdr:y>0.56706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358919" y="2061015"/>
          <a:ext cx="1054061" cy="4739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internal memory cache</a:t>
          </a:r>
        </a:p>
      </cdr:txBody>
    </cdr:sp>
  </cdr:relSizeAnchor>
  <cdr:relSizeAnchor xmlns:cdr="http://schemas.openxmlformats.org/drawingml/2006/chartDrawing">
    <cdr:from>
      <cdr:x>0.29602</cdr:x>
      <cdr:y>0.45313</cdr:y>
    </cdr:from>
    <cdr:to>
      <cdr:x>0.4859</cdr:x>
      <cdr:y>0.54607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266951" y="2025672"/>
          <a:ext cx="1454120" cy="4154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dirty="0">
              <a:latin typeface="Calibri"/>
              <a:cs typeface="Calibri"/>
            </a:rPr>
            <a:t>multiple</a:t>
          </a:r>
          <a:r>
            <a:rPr lang="en-US" sz="1050" baseline="0" dirty="0">
              <a:latin typeface="Calibri"/>
              <a:cs typeface="Calibri"/>
            </a:rPr>
            <a:t> instructions per cycle</a:t>
          </a:r>
          <a:endParaRPr lang="en-US" sz="1050" dirty="0">
            <a:latin typeface="Calibri"/>
            <a:cs typeface="Calibri"/>
          </a:endParaRPr>
        </a:p>
      </cdr:txBody>
    </cdr:sp>
  </cdr:relSizeAnchor>
  <cdr:relSizeAnchor xmlns:cdr="http://schemas.openxmlformats.org/drawingml/2006/chartDrawing">
    <cdr:from>
      <cdr:x>0.41542</cdr:x>
      <cdr:y>0.41719</cdr:y>
    </cdr:from>
    <cdr:to>
      <cdr:x>0.4265</cdr:x>
      <cdr:y>0.43844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3181350" y="1695450"/>
          <a:ext cx="84834" cy="86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22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0.27363</cdr:x>
      <cdr:y>0.34636</cdr:y>
    </cdr:from>
    <cdr:to>
      <cdr:x>0.46352</cdr:x>
      <cdr:y>0.45238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095501" y="1548386"/>
          <a:ext cx="1454197" cy="4739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 dirty="0"/>
            <a:t>speculative out-of-order</a:t>
          </a:r>
          <a:r>
            <a:rPr lang="en-US" sz="1100" baseline="0" dirty="0"/>
            <a:t> execution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0.4859</cdr:x>
      <cdr:y>0.39219</cdr:y>
    </cdr:from>
    <cdr:to>
      <cdr:x>0.49698</cdr:x>
      <cdr:y>0.41344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3721100" y="1593850"/>
          <a:ext cx="84834" cy="863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2225" cap="flat" cmpd="sng" algn="ctr">
          <a:solidFill>
            <a:sysClr val="windowText" lastClr="000000"/>
          </a:solidFill>
          <a:prstDash val="solid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sz="1100"/>
        </a:p>
      </cdr:txBody>
    </cdr:sp>
  </cdr:relSizeAnchor>
  <cdr:relSizeAnchor xmlns:cdr="http://schemas.openxmlformats.org/drawingml/2006/chartDrawing">
    <cdr:from>
      <cdr:x>0.41874</cdr:x>
      <cdr:y>0.24387</cdr:y>
    </cdr:from>
    <cdr:to>
      <cdr:x>0.55638</cdr:x>
      <cdr:y>0.37813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06789" y="1090206"/>
          <a:ext cx="1054061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Calibri"/>
              <a:cs typeface="Calibri"/>
            </a:rPr>
            <a:t>MMX (multimedia extensions)</a:t>
          </a:r>
        </a:p>
      </cdr:txBody>
    </cdr:sp>
  </cdr:relSizeAnchor>
  <cdr:relSizeAnchor xmlns:cdr="http://schemas.openxmlformats.org/drawingml/2006/chartDrawing">
    <cdr:from>
      <cdr:x>0.66252</cdr:x>
      <cdr:y>0.19375</cdr:y>
    </cdr:from>
    <cdr:to>
      <cdr:x>0.80017</cdr:x>
      <cdr:y>0.29978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073650" y="787400"/>
          <a:ext cx="1054100" cy="4308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100"/>
            <a:t>hyper threading</a:t>
          </a:r>
        </a:p>
      </cdr:txBody>
    </cdr:sp>
  </cdr:relSizeAnchor>
  <cdr:relSizeAnchor xmlns:cdr="http://schemas.openxmlformats.org/drawingml/2006/chartDrawing">
    <cdr:from>
      <cdr:x>0.70896</cdr:x>
      <cdr:y>0.01563</cdr:y>
    </cdr:from>
    <cdr:to>
      <cdr:x>1</cdr:x>
      <cdr:y>0.19625</cdr:y>
    </cdr:to>
    <cdr:grpSp>
      <cdr:nvGrpSpPr>
        <cdr:cNvPr id="28" name="Group 27"/>
        <cdr:cNvGrpSpPr/>
      </cdr:nvGrpSpPr>
      <cdr:grpSpPr>
        <a:xfrm xmlns:a="http://schemas.openxmlformats.org/drawingml/2006/main">
          <a:off x="5429287" y="69872"/>
          <a:ext cx="2228813" cy="807444"/>
          <a:chOff x="5429250" y="63500"/>
          <a:chExt cx="2228850" cy="734056"/>
        </a:xfrm>
      </cdr:grpSpPr>
      <cdr:sp macro="" textlink="">
        <cdr:nvSpPr>
          <cdr:cNvPr id="20" name="Rectangle 19"/>
          <cdr:cNvSpPr/>
        </cdr:nvSpPr>
        <cdr:spPr>
          <a:xfrm xmlns:a="http://schemas.openxmlformats.org/drawingml/2006/main">
            <a:off x="5886450" y="711200"/>
            <a:ext cx="84834" cy="8635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2225" cap="flat" cmpd="sng" algn="ctr">
            <a:solidFill>
              <a:sysClr val="windowText" lastClr="000000"/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solidFill>
                  <a:sysClr val="window" lastClr="FFFFFF"/>
                </a:solidFill>
                <a:latin typeface="Calibri"/>
              </a:defRPr>
            </a:lvl1pPr>
            <a:lvl2pPr marL="457200" indent="0">
              <a:defRPr sz="1100">
                <a:solidFill>
                  <a:sysClr val="window" lastClr="FFFFFF"/>
                </a:solidFill>
                <a:latin typeface="Calibri"/>
              </a:defRPr>
            </a:lvl2pPr>
            <a:lvl3pPr marL="914400" indent="0">
              <a:defRPr sz="1100">
                <a:solidFill>
                  <a:sysClr val="window" lastClr="FFFFFF"/>
                </a:solidFill>
                <a:latin typeface="Calibri"/>
              </a:defRPr>
            </a:lvl3pPr>
            <a:lvl4pPr marL="1371600" indent="0">
              <a:defRPr sz="1100">
                <a:solidFill>
                  <a:sysClr val="window" lastClr="FFFFFF"/>
                </a:solidFill>
                <a:latin typeface="Calibri"/>
              </a:defRPr>
            </a:lvl4pPr>
            <a:lvl5pPr marL="1828800" indent="0">
              <a:defRPr sz="1100">
                <a:solidFill>
                  <a:sysClr val="window" lastClr="FFFFFF"/>
                </a:solidFill>
                <a:latin typeface="Calibri"/>
              </a:defRPr>
            </a:lvl5pPr>
            <a:lvl6pPr marL="2286000" indent="0">
              <a:defRPr sz="1100">
                <a:solidFill>
                  <a:sysClr val="window" lastClr="FFFFFF"/>
                </a:solidFill>
                <a:latin typeface="Calibri"/>
              </a:defRPr>
            </a:lvl6pPr>
            <a:lvl7pPr marL="2743200" indent="0">
              <a:defRPr sz="1100">
                <a:solidFill>
                  <a:sysClr val="window" lastClr="FFFFFF"/>
                </a:solidFill>
                <a:latin typeface="Calibri"/>
              </a:defRPr>
            </a:lvl7pPr>
            <a:lvl8pPr marL="3200400" indent="0">
              <a:defRPr sz="1100">
                <a:solidFill>
                  <a:sysClr val="window" lastClr="FFFFFF"/>
                </a:solidFill>
                <a:latin typeface="Calibri"/>
              </a:defRPr>
            </a:lvl8pPr>
            <a:lvl9pPr marL="3657600" indent="0">
              <a:defRPr sz="1100">
                <a:solidFill>
                  <a:sysClr val="window" lastClr="FFFFFF"/>
                </a:solidFill>
                <a:latin typeface="Calibri"/>
              </a:defRPr>
            </a:lvl9pPr>
          </a:lstStyle>
          <a:p xmlns:a="http://schemas.openxmlformats.org/drawingml/2006/main">
            <a:pPr algn="ctr"/>
            <a:endParaRPr lang="en-US" sz="1100"/>
          </a:p>
        </cdr:txBody>
      </cdr:sp>
      <cdr:sp macro="" textlink="">
        <cdr:nvSpPr>
          <cdr:cNvPr id="23" name="TextBox 22"/>
          <cdr:cNvSpPr txBox="1"/>
        </cdr:nvSpPr>
        <cdr:spPr>
          <a:xfrm xmlns:a="http://schemas.openxmlformats.org/drawingml/2006/main">
            <a:off x="5429250" y="431800"/>
            <a:ext cx="1054100" cy="26161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/>
              <a:t>dual-core</a:t>
            </a:r>
          </a:p>
        </cdr:txBody>
      </cdr:sp>
      <cdr:sp macro="" textlink="">
        <cdr:nvSpPr>
          <cdr:cNvPr id="24" name="Rectangle 23"/>
          <cdr:cNvSpPr/>
        </cdr:nvSpPr>
        <cdr:spPr>
          <a:xfrm xmlns:a="http://schemas.openxmlformats.org/drawingml/2006/main">
            <a:off x="6654800" y="247650"/>
            <a:ext cx="84834" cy="8635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2225" cap="flat" cmpd="sng" algn="ctr">
            <a:solidFill>
              <a:sysClr val="windowText" lastClr="000000"/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 sz="1100"/>
          </a:p>
        </cdr:txBody>
      </cdr:sp>
      <cdr:sp macro="" textlink="">
        <cdr:nvSpPr>
          <cdr:cNvPr id="25" name="TextBox 24"/>
          <cdr:cNvSpPr txBox="1"/>
        </cdr:nvSpPr>
        <cdr:spPr>
          <a:xfrm xmlns:a="http://schemas.openxmlformats.org/drawingml/2006/main">
            <a:off x="5918200" y="158750"/>
            <a:ext cx="1054100" cy="26161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/>
              <a:t>quad-core</a:t>
            </a:r>
          </a:p>
        </cdr:txBody>
      </cdr:sp>
      <cdr:sp macro="" textlink="">
        <cdr:nvSpPr>
          <cdr:cNvPr id="26" name="Rectangle 25"/>
          <cdr:cNvSpPr/>
        </cdr:nvSpPr>
        <cdr:spPr>
          <a:xfrm xmlns:a="http://schemas.openxmlformats.org/drawingml/2006/main">
            <a:off x="7181850" y="63500"/>
            <a:ext cx="84834" cy="86356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22225" cap="flat" cmpd="sng" algn="ctr">
            <a:solidFill>
              <a:sysClr val="windowText" lastClr="000000"/>
            </a:solidFill>
            <a:prstDash val="solid"/>
          </a:ln>
          <a:effectLst xmlns:a="http://schemas.openxmlformats.org/drawingml/2006/main">
            <a:outerShdw blurRad="40000" dist="23000" dir="5400000" rotWithShape="0">
              <a:srgbClr val="000000">
                <a:alpha val="35000"/>
              </a:srgbClr>
            </a:outerShdw>
          </a:effectLst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3">
            <a:schemeClr val="accent1"/>
          </a:fillRef>
          <a:effectRef xmlns:a="http://schemas.openxmlformats.org/drawingml/2006/main" idx="2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wrap="square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 sz="1100"/>
          </a:p>
        </cdr:txBody>
      </cdr:sp>
      <cdr:sp macro="" textlink="">
        <cdr:nvSpPr>
          <cdr:cNvPr id="27" name="TextBox 26"/>
          <cdr:cNvSpPr txBox="1"/>
        </cdr:nvSpPr>
        <cdr:spPr>
          <a:xfrm xmlns:a="http://schemas.openxmlformats.org/drawingml/2006/main">
            <a:off x="6870700" y="254000"/>
            <a:ext cx="787400" cy="26161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>
            <a:noFill/>
          </a:ln>
          <a:effectLst xmlns:a="http://schemas.openxmlformats.org/drawingml/2006/main"/>
        </cdr:spPr>
        <cdr:style>
          <a:lnRef xmlns:a="http://schemas.openxmlformats.org/drawingml/2006/main" idx="0">
            <a:scrgbClr r="0" g="0" b="0"/>
          </a:lnRef>
          <a:fillRef xmlns:a="http://schemas.openxmlformats.org/drawingml/2006/main" idx="0">
            <a:scrgbClr r="0" g="0" b="0"/>
          </a:fillRef>
          <a:effectRef xmlns:a="http://schemas.openxmlformats.org/drawingml/2006/main" idx="0">
            <a:scrgbClr r="0" g="0" b="0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wrap="square" rtlCol="0" anchor="t">
            <a:spAutoFit/>
          </a:bodyPr>
          <a:lstStyle xmlns:a="http://schemas.openxmlformats.org/drawingml/2006/main"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1100"/>
              <a:t>hex-core</a:t>
            </a: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6685-5ADD-5F49-9DA2-D981A1CE7714}" type="datetimeFigureOut">
              <a:rPr lang="en-US" smtClean="0"/>
              <a:t>8/2/13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942B-676E-4E43-8235-334B6FFFA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803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32C86-8C47-454B-8BCC-489450E422DB}" type="datetimeFigureOut">
              <a:rPr lang="en-US" smtClean="0"/>
              <a:t>8/2/13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4FFC6-A600-1648-9F32-3E5307CDD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33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4" tIns="45712" rIns="91424" bIns="45712">
            <a:prstTxWarp prst="textNoShape">
              <a:avLst/>
            </a:prstTxWarp>
          </a:bodyPr>
          <a:lstStyle/>
          <a:p>
            <a:pPr eaLnBrk="0" hangingPunct="0"/>
            <a:fld id="{41EB30EC-E227-7F4A-9CF5-6ADCF02F9FD2}" type="slidenum">
              <a:rPr lang="en-US" sz="1800"/>
              <a:pPr eaLnBrk="0" hangingPunct="0"/>
              <a:t>1</a:t>
            </a:fld>
            <a:endParaRPr lang="en-US" sz="18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905000"/>
            <a:ext cx="7772400" cy="990600"/>
          </a:xfrm>
        </p:spPr>
        <p:txBody>
          <a:bodyPr/>
          <a:lstStyle>
            <a:lvl1pPr>
              <a:defRPr sz="3600">
                <a:latin typeface="Optima"/>
                <a:cs typeface="Optima"/>
              </a:defRPr>
            </a:lvl1pPr>
          </a:lstStyle>
          <a:p>
            <a:r>
              <a:rPr lang="en-US" dirty="0" smtClean="0">
                <a:latin typeface="Optima" charset="0"/>
                <a:ea typeface="ＭＳ Ｐゴシック" charset="-128"/>
              </a:rPr>
              <a:t>Module Title</a:t>
            </a:r>
            <a:endParaRPr lang="en-US" dirty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eaLnBrk="1" hangingPunct="1">
              <a:buFont typeface="Times" charset="0"/>
              <a:buNone/>
              <a:defRPr sz="1200" baseline="0"/>
            </a:lvl1pPr>
          </a:lstStyle>
          <a:p>
            <a:pPr eaLnBrk="1" hangingPunct="1">
              <a:defRPr/>
            </a:pPr>
            <a:r>
              <a:rPr lang="en-US" sz="1400" dirty="0" smtClean="0"/>
              <a:t>Course No</a:t>
            </a: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1400" dirty="0" smtClean="0">
                <a:ea typeface="+mn-ea"/>
              </a:rPr>
              <a:t>Lecture </a:t>
            </a:r>
            <a:r>
              <a:rPr lang="en-US" sz="1400" dirty="0" smtClean="0"/>
              <a:t>No</a:t>
            </a: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1400" dirty="0" smtClean="0">
                <a:ea typeface="+mn-ea"/>
              </a:rPr>
              <a:t>Term</a:t>
            </a:r>
          </a:p>
        </p:txBody>
      </p:sp>
      <p:pic>
        <p:nvPicPr>
          <p:cNvPr id="7185" name="Picture 17" descr="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971800"/>
            <a:ext cx="8839200" cy="228600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6019800"/>
            <a:ext cx="2752560" cy="430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100" i="1" dirty="0" smtClean="0">
                <a:latin typeface="Calibri"/>
                <a:cs typeface="Calibri"/>
              </a:rPr>
              <a:t>This module </a:t>
            </a:r>
            <a:r>
              <a:rPr lang="en-US" sz="1100" i="1" dirty="0" smtClean="0">
                <a:solidFill>
                  <a:schemeClr val="tx1"/>
                </a:solidFill>
                <a:latin typeface="Calibri"/>
                <a:cs typeface="Calibri"/>
              </a:rPr>
              <a:t>created with support form  NSF under grant # DUE 1141022  </a:t>
            </a:r>
          </a:p>
        </p:txBody>
      </p:sp>
      <p:pic>
        <p:nvPicPr>
          <p:cNvPr id="9" name="Picture 8" descr="ur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56" y="159751"/>
            <a:ext cx="853193" cy="858333"/>
          </a:xfrm>
          <a:prstGeom prst="rect">
            <a:avLst/>
          </a:prstGeom>
        </p:spPr>
      </p:pic>
      <p:pic>
        <p:nvPicPr>
          <p:cNvPr id="10" name="Picture 9" descr="url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42" y="127876"/>
            <a:ext cx="1268912" cy="101440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" y="5508020"/>
            <a:ext cx="2752560" cy="430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100" i="1" dirty="0" smtClean="0">
                <a:latin typeface="Calibri"/>
                <a:cs typeface="Calibri"/>
              </a:rPr>
              <a:t>Module developed Spring </a:t>
            </a:r>
            <a:r>
              <a:rPr lang="en-US" sz="1100" i="1" dirty="0" smtClean="0">
                <a:latin typeface="Calibri"/>
                <a:cs typeface="Calibri"/>
              </a:rPr>
              <a:t>2013</a:t>
            </a:r>
          </a:p>
          <a:p>
            <a:pPr algn="ctr" eaLnBrk="0" hangingPunct="0"/>
            <a:r>
              <a:rPr lang="en-US" sz="1100" i="1" dirty="0" smtClean="0">
                <a:solidFill>
                  <a:schemeClr val="tx1"/>
                </a:solidFill>
                <a:latin typeface="Calibri"/>
                <a:cs typeface="Calibri"/>
              </a:rPr>
              <a:t>by Apan Qasem</a:t>
            </a:r>
            <a:endParaRPr lang="en-US" sz="1100" i="1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19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649868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1905000"/>
            <a:ext cx="381000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 flipH="1">
            <a:off x="8686800" y="1905000"/>
            <a:ext cx="454025" cy="4953000"/>
          </a:xfrm>
          <a:prstGeom prst="rtTriangle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Times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5532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latin typeface="Optima"/>
                <a:cs typeface="Optima"/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3246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Optima"/>
                <a:cs typeface="Optima"/>
              </a:defRPr>
            </a:lvl1pPr>
          </a:lstStyle>
          <a:p>
            <a:fld id="{7D0A5F90-43F7-1E4E-B290-4FB4188C6D58}" type="slidenum">
              <a:rPr lang="en-US" smtClean="0"/>
              <a:t>‹#›</a:t>
            </a:fld>
            <a:endParaRPr lang="en-US"/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176" name="Picture 32" descr="bar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990600"/>
            <a:ext cx="8839200" cy="12065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53421" y="6488668"/>
            <a:ext cx="1596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Optima"/>
                <a:cs typeface="Optima"/>
              </a:rPr>
              <a:t>TXST TUES Module: D2</a:t>
            </a:r>
            <a:endParaRPr lang="en-US" sz="1000" dirty="0">
              <a:latin typeface="Optima"/>
              <a:cs typeface="Optim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Optima"/>
          <a:ea typeface="+mj-ea"/>
          <a:cs typeface="Optim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Lucida Grande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2800">
          <a:solidFill>
            <a:schemeClr val="tx1"/>
          </a:solidFill>
          <a:latin typeface="Optima"/>
          <a:ea typeface="+mn-ea"/>
          <a:cs typeface="Optim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2400">
          <a:solidFill>
            <a:schemeClr val="tx1"/>
          </a:solidFill>
          <a:latin typeface="Optima"/>
          <a:ea typeface="ＭＳ Ｐゴシック" charset="-128"/>
          <a:cs typeface="Optim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2000">
          <a:solidFill>
            <a:schemeClr val="tx1"/>
          </a:solidFill>
          <a:latin typeface="Optima"/>
          <a:ea typeface="ＭＳ Ｐゴシック" charset="-128"/>
          <a:cs typeface="Optim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>
          <a:solidFill>
            <a:schemeClr val="tx1"/>
          </a:solidFill>
          <a:latin typeface="Optima"/>
          <a:ea typeface="ＭＳ Ｐゴシック" charset="-128"/>
          <a:cs typeface="Optim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Optima"/>
          <a:ea typeface="ＭＳ Ｐゴシック" charset="-128"/>
          <a:cs typeface="Optim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Relationship Id="rId3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772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Optima" charset="0"/>
                <a:ea typeface="ＭＳ Ｐゴシック" charset="-128"/>
              </a:rPr>
              <a:t>Task Orchestration : Scheduling and Mapping on Multicore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400" dirty="0" smtClean="0">
                <a:ea typeface="+mn-ea"/>
              </a:rPr>
              <a:t>Course TBD</a:t>
            </a:r>
          </a:p>
          <a:p>
            <a:pPr eaLnBrk="1" hangingPunct="1">
              <a:defRPr/>
            </a:pPr>
            <a:r>
              <a:rPr lang="en-US" sz="1400" dirty="0" smtClean="0">
                <a:ea typeface="+mn-ea"/>
              </a:rPr>
              <a:t>Lecture </a:t>
            </a:r>
            <a:r>
              <a:rPr lang="en-US" sz="1400" dirty="0" smtClean="0"/>
              <a:t>TBD</a:t>
            </a: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endParaRPr lang="en-US" sz="14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1400" dirty="0" smtClean="0"/>
              <a:t>Term TBD</a:t>
            </a:r>
            <a:endParaRPr lang="en-US" sz="1400" dirty="0" smtClean="0">
              <a:ea typeface="+mn-ea"/>
            </a:endParaRPr>
          </a:p>
        </p:txBody>
      </p:sp>
      <p:pic>
        <p:nvPicPr>
          <p:cNvPr id="5" name="Picture 4" descr="ur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56" y="159751"/>
            <a:ext cx="853193" cy="858333"/>
          </a:xfrm>
          <a:prstGeom prst="rect">
            <a:avLst/>
          </a:prstGeom>
        </p:spPr>
      </p:pic>
      <p:pic>
        <p:nvPicPr>
          <p:cNvPr id="6" name="Picture 5" descr="url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42" y="127876"/>
            <a:ext cx="1268912" cy="101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9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Role in the Multicore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several considerations for multicore operating systems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Sharing and contention of resources</a:t>
            </a:r>
          </a:p>
          <a:p>
            <a:pPr lvl="1"/>
            <a:r>
              <a:rPr lang="en-US" dirty="0" smtClean="0"/>
              <a:t>Non-uniform communication latency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Biggest challenge is in scheduling of threads across the system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5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of the goals don’t change when scheduling for multicore or multi-processor systems</a:t>
            </a:r>
          </a:p>
          <a:p>
            <a:endParaRPr lang="en-US" sz="2400" dirty="0" smtClean="0"/>
          </a:p>
          <a:p>
            <a:r>
              <a:rPr lang="en-US" sz="2400" dirty="0" smtClean="0"/>
              <a:t>Still care about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CPU utilization</a:t>
            </a:r>
          </a:p>
          <a:p>
            <a:pPr lvl="1">
              <a:lnSpc>
                <a:spcPct val="50000"/>
              </a:lnSpc>
            </a:pPr>
            <a:endParaRPr lang="en-US" sz="2000" dirty="0" smtClean="0"/>
          </a:p>
          <a:p>
            <a:pPr lvl="1"/>
            <a:r>
              <a:rPr lang="en-US" sz="2000" dirty="0" smtClean="0"/>
              <a:t>Throughput</a:t>
            </a:r>
          </a:p>
          <a:p>
            <a:pPr lvl="1">
              <a:lnSpc>
                <a:spcPct val="50000"/>
              </a:lnSpc>
            </a:pPr>
            <a:endParaRPr lang="en-US" sz="2000" dirty="0" smtClean="0"/>
          </a:p>
          <a:p>
            <a:pPr lvl="1"/>
            <a:r>
              <a:rPr lang="en-US" sz="2000" dirty="0" smtClean="0"/>
              <a:t>Turnaround time </a:t>
            </a:r>
          </a:p>
          <a:p>
            <a:pPr lvl="1">
              <a:lnSpc>
                <a:spcPct val="50000"/>
              </a:lnSpc>
            </a:pPr>
            <a:endParaRPr lang="en-US" sz="2000" dirty="0" smtClean="0"/>
          </a:p>
          <a:p>
            <a:pPr lvl="1"/>
            <a:r>
              <a:rPr lang="en-US" sz="2000" dirty="0" smtClean="0"/>
              <a:t>Wait time </a:t>
            </a:r>
          </a:p>
          <a:p>
            <a:pPr lvl="1">
              <a:lnSpc>
                <a:spcPct val="50000"/>
              </a:lnSpc>
            </a:pPr>
            <a:endParaRPr lang="en-US" sz="2000" dirty="0" smtClean="0"/>
          </a:p>
          <a:p>
            <a:pPr lvl="1"/>
            <a:r>
              <a:rPr lang="en-US" sz="2000" dirty="0" smtClean="0"/>
              <a:t>Fairness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5597527" y="3838277"/>
            <a:ext cx="2588415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 definitions may become  more complex 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4212568" y="3210984"/>
            <a:ext cx="0" cy="4382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 flipV="1">
            <a:off x="4212568" y="3804643"/>
            <a:ext cx="0" cy="4382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4212568" y="4398302"/>
            <a:ext cx="0" cy="4389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212568" y="4992605"/>
            <a:ext cx="0" cy="4389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4212568" y="5586908"/>
            <a:ext cx="0" cy="4382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2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Goals for Multicore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Multicore systems give rise to a new set of goals for the OS scheduler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Load balancing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esource sharing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Energy usage and  </a:t>
            </a:r>
            <a:r>
              <a:rPr lang="en-US" dirty="0"/>
              <a:t>p</a:t>
            </a:r>
            <a:r>
              <a:rPr lang="en-US" dirty="0" smtClean="0"/>
              <a:t>ower consumption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0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CPU Scheduler Overview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5978712" y="1797232"/>
            <a:ext cx="914400" cy="914400"/>
          </a:xfrm>
          <a:prstGeom prst="ellipse">
            <a:avLst/>
          </a:prstGeom>
          <a:solidFill>
            <a:srgbClr val="A5FF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CPU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390145" y="1910053"/>
            <a:ext cx="1269963" cy="688759"/>
          </a:xfrm>
          <a:prstGeom prst="roundRect">
            <a:avLst/>
          </a:prstGeom>
          <a:solidFill>
            <a:srgbClr val="FFF6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Ready Queue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390145" y="3101152"/>
            <a:ext cx="1269963" cy="688759"/>
          </a:xfrm>
          <a:prstGeom prst="roundRect">
            <a:avLst/>
          </a:prstGeom>
          <a:solidFill>
            <a:srgbClr val="FFF6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I/O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/>
                <a:ea typeface="ＭＳ Ｐゴシック" charset="-128"/>
                <a:cs typeface="Calibri"/>
              </a:rPr>
              <a:t>Queue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276206" y="1910053"/>
            <a:ext cx="1269963" cy="688759"/>
          </a:xfrm>
          <a:prstGeom prst="roundRect">
            <a:avLst/>
          </a:prstGeom>
          <a:solidFill>
            <a:srgbClr val="FFF6A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Long-term Queue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cxnSp>
        <p:nvCxnSpPr>
          <p:cNvPr id="10" name="Straight Arrow Connector 9"/>
          <p:cNvCxnSpPr>
            <a:stCxn id="7" idx="3"/>
            <a:endCxn id="5" idx="1"/>
          </p:cNvCxnSpPr>
          <p:nvPr/>
        </p:nvCxnSpPr>
        <p:spPr bwMode="auto">
          <a:xfrm>
            <a:off x="2546169" y="2254433"/>
            <a:ext cx="84397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570407" y="2216945"/>
            <a:ext cx="70579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3"/>
            <a:endCxn id="4" idx="2"/>
          </p:cNvCxnSpPr>
          <p:nvPr/>
        </p:nvCxnSpPr>
        <p:spPr bwMode="auto">
          <a:xfrm flipV="1">
            <a:off x="4660108" y="2254432"/>
            <a:ext cx="1318604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4"/>
            <a:endCxn id="6" idx="3"/>
          </p:cNvCxnSpPr>
          <p:nvPr/>
        </p:nvCxnSpPr>
        <p:spPr bwMode="auto">
          <a:xfrm rot="5400000">
            <a:off x="5181060" y="2190680"/>
            <a:ext cx="733900" cy="177580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5"/>
          <p:cNvCxnSpPr>
            <a:stCxn id="6" idx="1"/>
            <a:endCxn id="5" idx="2"/>
          </p:cNvCxnSpPr>
          <p:nvPr/>
        </p:nvCxnSpPr>
        <p:spPr bwMode="auto">
          <a:xfrm rot="10800000" flipH="1">
            <a:off x="3390145" y="2598812"/>
            <a:ext cx="634982" cy="846720"/>
          </a:xfrm>
          <a:prstGeom prst="bentConnector4">
            <a:avLst>
              <a:gd name="adj1" fmla="val -36001"/>
              <a:gd name="adj2" fmla="val 70336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6893112" y="2216945"/>
            <a:ext cx="1028011" cy="1961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3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>
            <a:stCxn id="61" idx="6"/>
            <a:endCxn id="6" idx="2"/>
          </p:cNvCxnSpPr>
          <p:nvPr/>
        </p:nvCxnSpPr>
        <p:spPr bwMode="auto">
          <a:xfrm flipH="1">
            <a:off x="5230508" y="5429183"/>
            <a:ext cx="2690615" cy="479079"/>
          </a:xfrm>
          <a:prstGeom prst="bentConnector4">
            <a:avLst>
              <a:gd name="adj1" fmla="val -8496"/>
              <a:gd name="adj2" fmla="val 147717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15"/>
          <p:cNvCxnSpPr>
            <a:stCxn id="4" idx="6"/>
            <a:endCxn id="6" idx="2"/>
          </p:cNvCxnSpPr>
          <p:nvPr/>
        </p:nvCxnSpPr>
        <p:spPr bwMode="auto">
          <a:xfrm flipH="1">
            <a:off x="5230508" y="1877766"/>
            <a:ext cx="2690615" cy="4030496"/>
          </a:xfrm>
          <a:prstGeom prst="bentConnector4">
            <a:avLst>
              <a:gd name="adj1" fmla="val -8496"/>
              <a:gd name="adj2" fmla="val 105672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6" name="Straight Arrow Connector 15"/>
          <p:cNvCxnSpPr>
            <a:stCxn id="60" idx="6"/>
            <a:endCxn id="6" idx="2"/>
          </p:cNvCxnSpPr>
          <p:nvPr/>
        </p:nvCxnSpPr>
        <p:spPr bwMode="auto">
          <a:xfrm flipH="1">
            <a:off x="5230508" y="4166219"/>
            <a:ext cx="2690615" cy="1742043"/>
          </a:xfrm>
          <a:prstGeom prst="bentConnector4">
            <a:avLst>
              <a:gd name="adj1" fmla="val -8496"/>
              <a:gd name="adj2" fmla="val 113123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Scheduler Overview I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7006723" y="1420566"/>
            <a:ext cx="914400" cy="914400"/>
          </a:xfrm>
          <a:prstGeom prst="ellipse">
            <a:avLst/>
          </a:prstGeom>
          <a:solidFill>
            <a:srgbClr val="A5FF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Calibri"/>
                <a:ea typeface="ＭＳ Ｐゴシック" charset="-128"/>
                <a:cs typeface="Calibri"/>
              </a:rPr>
              <a:t>Core 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3271748" y="1474376"/>
            <a:ext cx="1076248" cy="2367611"/>
          </a:xfrm>
          <a:prstGeom prst="roundRect">
            <a:avLst/>
          </a:prstGeom>
          <a:solidFill>
            <a:srgbClr val="FAFF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Common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Ready Queue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627813" y="3540651"/>
            <a:ext cx="1205389" cy="2367611"/>
          </a:xfrm>
          <a:prstGeom prst="roundRect">
            <a:avLst/>
          </a:prstGeom>
          <a:solidFill>
            <a:srgbClr val="FAFF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Common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I/O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/>
                <a:ea typeface="ＭＳ Ｐゴシック" charset="-128"/>
                <a:cs typeface="Calibri"/>
              </a:rPr>
              <a:t>Queue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82482" y="2308241"/>
            <a:ext cx="1269963" cy="688759"/>
          </a:xfrm>
          <a:prstGeom prst="roundRect">
            <a:avLst/>
          </a:prstGeom>
          <a:solidFill>
            <a:srgbClr val="FAFF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Long-term Queue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cxnSp>
        <p:nvCxnSpPr>
          <p:cNvPr id="10" name="Straight Arrow Connector 9"/>
          <p:cNvCxnSpPr>
            <a:stCxn id="7" idx="3"/>
            <a:endCxn id="5" idx="1"/>
          </p:cNvCxnSpPr>
          <p:nvPr/>
        </p:nvCxnSpPr>
        <p:spPr bwMode="auto">
          <a:xfrm>
            <a:off x="2352445" y="2652621"/>
            <a:ext cx="919303" cy="556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70955" y="2654356"/>
            <a:ext cx="61152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endCxn id="4" idx="2"/>
          </p:cNvCxnSpPr>
          <p:nvPr/>
        </p:nvCxnSpPr>
        <p:spPr bwMode="auto">
          <a:xfrm>
            <a:off x="4347996" y="1877766"/>
            <a:ext cx="265872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5"/>
          <p:cNvCxnSpPr>
            <a:stCxn id="6" idx="1"/>
            <a:endCxn id="5" idx="2"/>
          </p:cNvCxnSpPr>
          <p:nvPr/>
        </p:nvCxnSpPr>
        <p:spPr bwMode="auto">
          <a:xfrm rot="10800000">
            <a:off x="3809873" y="3841987"/>
            <a:ext cx="817941" cy="882470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7006723" y="2604372"/>
            <a:ext cx="914400" cy="914400"/>
          </a:xfrm>
          <a:prstGeom prst="ellipse">
            <a:avLst/>
          </a:prstGeom>
          <a:solidFill>
            <a:srgbClr val="A5FF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/>
                <a:ea typeface="ＭＳ Ｐゴシック" charset="-128"/>
                <a:cs typeface="Calibri"/>
              </a:rPr>
              <a:t>Core 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7006723" y="3709019"/>
            <a:ext cx="914400" cy="914400"/>
          </a:xfrm>
          <a:prstGeom prst="ellipse">
            <a:avLst/>
          </a:prstGeom>
          <a:solidFill>
            <a:srgbClr val="A5FF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/>
                <a:ea typeface="ＭＳ Ｐゴシック" charset="-128"/>
                <a:cs typeface="Calibri"/>
              </a:rPr>
              <a:t>Core 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006723" y="4971983"/>
            <a:ext cx="914400" cy="914400"/>
          </a:xfrm>
          <a:prstGeom prst="ellipse">
            <a:avLst/>
          </a:prstGeom>
          <a:solidFill>
            <a:srgbClr val="A5FFA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Calibri"/>
                <a:ea typeface="ＭＳ Ｐゴシック" charset="-128"/>
                <a:cs typeface="Calibri"/>
              </a:rPr>
              <a:t>Core 3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cxnSp>
        <p:nvCxnSpPr>
          <p:cNvPr id="71" name="Straight Arrow Connector 70"/>
          <p:cNvCxnSpPr>
            <a:endCxn id="59" idx="2"/>
          </p:cNvCxnSpPr>
          <p:nvPr/>
        </p:nvCxnSpPr>
        <p:spPr bwMode="auto">
          <a:xfrm>
            <a:off x="4347996" y="1877766"/>
            <a:ext cx="2658727" cy="1183806"/>
          </a:xfrm>
          <a:prstGeom prst="bentConnector3">
            <a:avLst>
              <a:gd name="adj1" fmla="val 87646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0"/>
          <p:cNvCxnSpPr>
            <a:endCxn id="60" idx="2"/>
          </p:cNvCxnSpPr>
          <p:nvPr/>
        </p:nvCxnSpPr>
        <p:spPr bwMode="auto">
          <a:xfrm>
            <a:off x="4347996" y="1877766"/>
            <a:ext cx="2658727" cy="2288453"/>
          </a:xfrm>
          <a:prstGeom prst="bentConnector3">
            <a:avLst>
              <a:gd name="adj1" fmla="val 88051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70"/>
          <p:cNvCxnSpPr>
            <a:endCxn id="61" idx="2"/>
          </p:cNvCxnSpPr>
          <p:nvPr/>
        </p:nvCxnSpPr>
        <p:spPr bwMode="auto">
          <a:xfrm rot="16200000" flipH="1">
            <a:off x="5069377" y="3491836"/>
            <a:ext cx="3551417" cy="323276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1" name="Rectangle 150"/>
          <p:cNvSpPr/>
          <p:nvPr/>
        </p:nvSpPr>
        <p:spPr>
          <a:xfrm>
            <a:off x="726741" y="5423623"/>
            <a:ext cx="2383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Calibri"/>
                <a:cs typeface="Calibri"/>
              </a:rPr>
              <a:t>Cores sharing the same short-term queues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Multicore Scheduler Overview II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71283" y="3165574"/>
            <a:ext cx="1269963" cy="688759"/>
          </a:xfrm>
          <a:prstGeom prst="roundRect">
            <a:avLst/>
          </a:prstGeom>
          <a:solidFill>
            <a:srgbClr val="FAFF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rPr>
              <a:t>Long-term Queue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charset="-128"/>
              <a:cs typeface="Calibri"/>
            </a:endParaRPr>
          </a:p>
        </p:txBody>
      </p:sp>
      <p:cxnSp>
        <p:nvCxnSpPr>
          <p:cNvPr id="11" name="Straight Arrow Connector 10"/>
          <p:cNvCxnSpPr>
            <a:endCxn id="7" idx="1"/>
          </p:cNvCxnSpPr>
          <p:nvPr/>
        </p:nvCxnSpPr>
        <p:spPr bwMode="auto">
          <a:xfrm flipV="1">
            <a:off x="1159756" y="3509954"/>
            <a:ext cx="61152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3"/>
            <a:endCxn id="5" idx="1"/>
          </p:cNvCxnSpPr>
          <p:nvPr/>
        </p:nvCxnSpPr>
        <p:spPr bwMode="auto">
          <a:xfrm flipV="1">
            <a:off x="3041246" y="1523924"/>
            <a:ext cx="1956345" cy="198603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1" name="Rectangle 150"/>
          <p:cNvSpPr/>
          <p:nvPr/>
        </p:nvSpPr>
        <p:spPr>
          <a:xfrm>
            <a:off x="840636" y="1743314"/>
            <a:ext cx="2383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Calibri"/>
                <a:cs typeface="Calibri"/>
              </a:rPr>
              <a:t>Cores with individual ready queues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4997591" y="1318184"/>
            <a:ext cx="3248542" cy="1062396"/>
            <a:chOff x="4986829" y="1458090"/>
            <a:chExt cx="3248542" cy="1062396"/>
          </a:xfrm>
        </p:grpSpPr>
        <p:cxnSp>
          <p:nvCxnSpPr>
            <p:cNvPr id="100" name="Straight Arrow Connector 15"/>
            <p:cNvCxnSpPr>
              <a:stCxn id="6" idx="0"/>
              <a:endCxn id="5" idx="2"/>
            </p:cNvCxnSpPr>
            <p:nvPr/>
          </p:nvCxnSpPr>
          <p:spPr bwMode="auto">
            <a:xfrm rot="16200000" flipV="1">
              <a:off x="5405236" y="1989287"/>
              <a:ext cx="239436" cy="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03" name="Group 102"/>
            <p:cNvGrpSpPr/>
            <p:nvPr/>
          </p:nvGrpSpPr>
          <p:grpSpPr>
            <a:xfrm>
              <a:off x="4986829" y="1458090"/>
              <a:ext cx="3248542" cy="1062396"/>
              <a:chOff x="5436711" y="1285502"/>
              <a:chExt cx="3248542" cy="1062396"/>
            </a:xfrm>
          </p:grpSpPr>
          <p:grpSp>
            <p:nvGrpSpPr>
              <p:cNvPr id="43" name="Group 42"/>
              <p:cNvGrpSpPr/>
              <p:nvPr/>
            </p:nvGrpSpPr>
            <p:grpSpPr>
              <a:xfrm>
                <a:off x="5436711" y="1285502"/>
                <a:ext cx="2636812" cy="1062396"/>
                <a:chOff x="5284311" y="1340652"/>
                <a:chExt cx="2636812" cy="1062396"/>
              </a:xfrm>
            </p:grpSpPr>
            <p:sp>
              <p:nvSpPr>
                <p:cNvPr id="4" name="Oval 3"/>
                <p:cNvSpPr/>
                <p:nvPr/>
              </p:nvSpPr>
              <p:spPr bwMode="auto">
                <a:xfrm>
                  <a:off x="7006723" y="1420566"/>
                  <a:ext cx="914400" cy="914400"/>
                </a:xfrm>
                <a:prstGeom prst="ellipse">
                  <a:avLst/>
                </a:prstGeom>
                <a:solidFill>
                  <a:srgbClr val="A5FFA9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>
                      <a:latin typeface="Calibri"/>
                      <a:ea typeface="ＭＳ Ｐゴシック" charset="-128"/>
                      <a:cs typeface="Calibri"/>
                    </a:rPr>
                    <a:t>Core 0</a:t>
                  </a: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5" name="Rounded Rectangle 4"/>
                <p:cNvSpPr/>
                <p:nvPr/>
              </p:nvSpPr>
              <p:spPr bwMode="auto">
                <a:xfrm>
                  <a:off x="5284311" y="1340652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Ready Queue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6" name="Rounded Rectangle 5"/>
                <p:cNvSpPr/>
                <p:nvPr/>
              </p:nvSpPr>
              <p:spPr bwMode="auto">
                <a:xfrm>
                  <a:off x="5284312" y="1991568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I/O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Calibri"/>
                      <a:ea typeface="ＭＳ Ｐゴシック" charset="-128"/>
                      <a:cs typeface="Calibri"/>
                    </a:rPr>
                    <a:t>Queue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cxnSp>
              <p:nvCxnSpPr>
                <p:cNvPr id="45" name="Straight Arrow Connector 44"/>
                <p:cNvCxnSpPr>
                  <a:stCxn id="5" idx="3"/>
                  <a:endCxn id="4" idx="1"/>
                </p:cNvCxnSpPr>
                <p:nvPr/>
              </p:nvCxnSpPr>
              <p:spPr bwMode="auto">
                <a:xfrm>
                  <a:off x="6360559" y="1546392"/>
                  <a:ext cx="780075" cy="8085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48" name="Straight Arrow Connector 47"/>
                <p:cNvCxnSpPr>
                  <a:stCxn id="4" idx="3"/>
                  <a:endCxn id="6" idx="3"/>
                </p:cNvCxnSpPr>
                <p:nvPr/>
              </p:nvCxnSpPr>
              <p:spPr bwMode="auto">
                <a:xfrm flipH="1" flipV="1">
                  <a:off x="6360560" y="2197308"/>
                  <a:ext cx="780074" cy="3747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01" name="Straight Arrow Connector 100"/>
              <p:cNvCxnSpPr>
                <a:stCxn id="4" idx="6"/>
              </p:cNvCxnSpPr>
              <p:nvPr/>
            </p:nvCxnSpPr>
            <p:spPr bwMode="auto">
              <a:xfrm>
                <a:off x="8073523" y="1822616"/>
                <a:ext cx="611730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02" name="TextBox 101"/>
              <p:cNvSpPr txBox="1"/>
              <p:nvPr/>
            </p:nvSpPr>
            <p:spPr>
              <a:xfrm>
                <a:off x="8109081" y="1550142"/>
                <a:ext cx="4229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alibri"/>
                    <a:cs typeface="Calibri"/>
                  </a:rPr>
                  <a:t>end</a:t>
                </a:r>
                <a:endParaRPr lang="en-US" sz="1200" dirty="0"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4997591" y="2710692"/>
            <a:ext cx="3248542" cy="1062396"/>
            <a:chOff x="4986829" y="1458090"/>
            <a:chExt cx="3248542" cy="1062396"/>
          </a:xfrm>
        </p:grpSpPr>
        <p:cxnSp>
          <p:nvCxnSpPr>
            <p:cNvPr id="136" name="Straight Arrow Connector 15"/>
            <p:cNvCxnSpPr>
              <a:stCxn id="143" idx="0"/>
              <a:endCxn id="142" idx="2"/>
            </p:cNvCxnSpPr>
            <p:nvPr/>
          </p:nvCxnSpPr>
          <p:spPr bwMode="auto">
            <a:xfrm rot="16200000" flipV="1">
              <a:off x="5405236" y="1989287"/>
              <a:ext cx="239436" cy="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37" name="Group 136"/>
            <p:cNvGrpSpPr/>
            <p:nvPr/>
          </p:nvGrpSpPr>
          <p:grpSpPr>
            <a:xfrm>
              <a:off x="4986829" y="1458090"/>
              <a:ext cx="3248542" cy="1062396"/>
              <a:chOff x="5436711" y="1285502"/>
              <a:chExt cx="3248542" cy="1062396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5436711" y="1285502"/>
                <a:ext cx="2636812" cy="1062396"/>
                <a:chOff x="5284311" y="1340652"/>
                <a:chExt cx="2636812" cy="1062396"/>
              </a:xfrm>
            </p:grpSpPr>
            <p:sp>
              <p:nvSpPr>
                <p:cNvPr id="141" name="Oval 140"/>
                <p:cNvSpPr/>
                <p:nvPr/>
              </p:nvSpPr>
              <p:spPr bwMode="auto">
                <a:xfrm>
                  <a:off x="7006723" y="1420566"/>
                  <a:ext cx="914400" cy="914400"/>
                </a:xfrm>
                <a:prstGeom prst="ellipse">
                  <a:avLst/>
                </a:prstGeom>
                <a:solidFill>
                  <a:srgbClr val="A5FFA9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>
                      <a:latin typeface="Calibri"/>
                      <a:ea typeface="ＭＳ Ｐゴシック" charset="-128"/>
                      <a:cs typeface="Calibri"/>
                    </a:rPr>
                    <a:t>Core 1</a:t>
                  </a: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142" name="Rounded Rectangle 141"/>
                <p:cNvSpPr/>
                <p:nvPr/>
              </p:nvSpPr>
              <p:spPr bwMode="auto">
                <a:xfrm>
                  <a:off x="5284311" y="1340652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Ready Queue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143" name="Rounded Rectangle 142"/>
                <p:cNvSpPr/>
                <p:nvPr/>
              </p:nvSpPr>
              <p:spPr bwMode="auto">
                <a:xfrm>
                  <a:off x="5284312" y="1991568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I/O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Calibri"/>
                      <a:ea typeface="ＭＳ Ｐゴシック" charset="-128"/>
                      <a:cs typeface="Calibri"/>
                    </a:rPr>
                    <a:t>Queue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cxnSp>
              <p:nvCxnSpPr>
                <p:cNvPr id="144" name="Straight Arrow Connector 143"/>
                <p:cNvCxnSpPr>
                  <a:stCxn id="142" idx="3"/>
                  <a:endCxn id="141" idx="1"/>
                </p:cNvCxnSpPr>
                <p:nvPr/>
              </p:nvCxnSpPr>
              <p:spPr bwMode="auto">
                <a:xfrm>
                  <a:off x="6360559" y="1546392"/>
                  <a:ext cx="780075" cy="8085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45" name="Straight Arrow Connector 144"/>
                <p:cNvCxnSpPr>
                  <a:stCxn id="141" idx="3"/>
                  <a:endCxn id="143" idx="3"/>
                </p:cNvCxnSpPr>
                <p:nvPr/>
              </p:nvCxnSpPr>
              <p:spPr bwMode="auto">
                <a:xfrm flipH="1" flipV="1">
                  <a:off x="6360560" y="2197308"/>
                  <a:ext cx="780074" cy="3747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39" name="Straight Arrow Connector 138"/>
              <p:cNvCxnSpPr>
                <a:stCxn id="141" idx="6"/>
              </p:cNvCxnSpPr>
              <p:nvPr/>
            </p:nvCxnSpPr>
            <p:spPr bwMode="auto">
              <a:xfrm>
                <a:off x="8073523" y="1822616"/>
                <a:ext cx="611730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0" name="TextBox 139"/>
              <p:cNvSpPr txBox="1"/>
              <p:nvPr/>
            </p:nvSpPr>
            <p:spPr>
              <a:xfrm>
                <a:off x="8109081" y="1550142"/>
                <a:ext cx="4229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alibri"/>
                    <a:cs typeface="Calibri"/>
                  </a:rPr>
                  <a:t>end</a:t>
                </a:r>
                <a:endParaRPr lang="en-US" sz="1200" dirty="0"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46" name="Group 145"/>
          <p:cNvGrpSpPr/>
          <p:nvPr/>
        </p:nvGrpSpPr>
        <p:grpSpPr>
          <a:xfrm>
            <a:off x="4997591" y="5495708"/>
            <a:ext cx="3248542" cy="1062396"/>
            <a:chOff x="4986829" y="1458090"/>
            <a:chExt cx="3248542" cy="1062396"/>
          </a:xfrm>
        </p:grpSpPr>
        <p:cxnSp>
          <p:nvCxnSpPr>
            <p:cNvPr id="147" name="Straight Arrow Connector 15"/>
            <p:cNvCxnSpPr>
              <a:stCxn id="155" idx="0"/>
              <a:endCxn id="154" idx="2"/>
            </p:cNvCxnSpPr>
            <p:nvPr/>
          </p:nvCxnSpPr>
          <p:spPr bwMode="auto">
            <a:xfrm rot="16200000" flipV="1">
              <a:off x="5405236" y="1989287"/>
              <a:ext cx="239436" cy="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48" name="Group 147"/>
            <p:cNvGrpSpPr/>
            <p:nvPr/>
          </p:nvGrpSpPr>
          <p:grpSpPr>
            <a:xfrm>
              <a:off x="4986829" y="1458090"/>
              <a:ext cx="3248542" cy="1062396"/>
              <a:chOff x="5436711" y="1285502"/>
              <a:chExt cx="3248542" cy="1062396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5436711" y="1285502"/>
                <a:ext cx="2636812" cy="1062396"/>
                <a:chOff x="5284311" y="1340652"/>
                <a:chExt cx="2636812" cy="1062396"/>
              </a:xfrm>
            </p:grpSpPr>
            <p:sp>
              <p:nvSpPr>
                <p:cNvPr id="153" name="Oval 152"/>
                <p:cNvSpPr/>
                <p:nvPr/>
              </p:nvSpPr>
              <p:spPr bwMode="auto">
                <a:xfrm>
                  <a:off x="7006723" y="1420566"/>
                  <a:ext cx="914400" cy="914400"/>
                </a:xfrm>
                <a:prstGeom prst="ellipse">
                  <a:avLst/>
                </a:prstGeom>
                <a:solidFill>
                  <a:srgbClr val="A5FFA9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>
                      <a:latin typeface="Calibri"/>
                      <a:ea typeface="ＭＳ Ｐゴシック" charset="-128"/>
                      <a:cs typeface="Calibri"/>
                    </a:rPr>
                    <a:t>Core 3</a:t>
                  </a:r>
                  <a:endParaRPr kumimoji="0" lang="en-US" sz="14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154" name="Rounded Rectangle 153"/>
                <p:cNvSpPr/>
                <p:nvPr/>
              </p:nvSpPr>
              <p:spPr bwMode="auto">
                <a:xfrm>
                  <a:off x="5284311" y="1340652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Ready Queue</a:t>
                  </a:r>
                  <a:endParaRPr kumimoji="0" lang="en-US" sz="12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155" name="Rounded Rectangle 154"/>
                <p:cNvSpPr/>
                <p:nvPr/>
              </p:nvSpPr>
              <p:spPr bwMode="auto">
                <a:xfrm>
                  <a:off x="5284312" y="1991568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I/O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Calibri"/>
                      <a:ea typeface="ＭＳ Ｐゴシック" charset="-128"/>
                      <a:cs typeface="Calibri"/>
                    </a:rPr>
                    <a:t>Queue</a:t>
                  </a:r>
                  <a:endParaRPr kumimoji="0" lang="en-US" sz="12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cxnSp>
              <p:nvCxnSpPr>
                <p:cNvPr id="156" name="Straight Arrow Connector 155"/>
                <p:cNvCxnSpPr>
                  <a:stCxn id="154" idx="3"/>
                  <a:endCxn id="153" idx="1"/>
                </p:cNvCxnSpPr>
                <p:nvPr/>
              </p:nvCxnSpPr>
              <p:spPr bwMode="auto">
                <a:xfrm>
                  <a:off x="6360559" y="1546392"/>
                  <a:ext cx="780075" cy="8085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57" name="Straight Arrow Connector 156"/>
                <p:cNvCxnSpPr>
                  <a:stCxn id="153" idx="3"/>
                  <a:endCxn id="155" idx="3"/>
                </p:cNvCxnSpPr>
                <p:nvPr/>
              </p:nvCxnSpPr>
              <p:spPr bwMode="auto">
                <a:xfrm flipH="1" flipV="1">
                  <a:off x="6360560" y="2197308"/>
                  <a:ext cx="780074" cy="3747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50" name="Straight Arrow Connector 149"/>
              <p:cNvCxnSpPr>
                <a:stCxn id="153" idx="6"/>
              </p:cNvCxnSpPr>
              <p:nvPr/>
            </p:nvCxnSpPr>
            <p:spPr bwMode="auto">
              <a:xfrm>
                <a:off x="8073523" y="1822616"/>
                <a:ext cx="611730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52" name="TextBox 151"/>
              <p:cNvSpPr txBox="1"/>
              <p:nvPr/>
            </p:nvSpPr>
            <p:spPr>
              <a:xfrm>
                <a:off x="8109081" y="1550142"/>
                <a:ext cx="42729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alibri"/>
                    <a:cs typeface="Calibri"/>
                  </a:rPr>
                  <a:t>end</a:t>
                </a:r>
                <a:endParaRPr lang="en-US" sz="1200" dirty="0">
                  <a:latin typeface="Calibri"/>
                  <a:cs typeface="Calibri"/>
                </a:endParaRPr>
              </a:p>
            </p:txBody>
          </p:sp>
        </p:grpSp>
      </p:grpSp>
      <p:grpSp>
        <p:nvGrpSpPr>
          <p:cNvPr id="158" name="Group 157"/>
          <p:cNvGrpSpPr/>
          <p:nvPr/>
        </p:nvGrpSpPr>
        <p:grpSpPr>
          <a:xfrm>
            <a:off x="4997591" y="4103200"/>
            <a:ext cx="3248542" cy="1062396"/>
            <a:chOff x="4986829" y="1458090"/>
            <a:chExt cx="3248542" cy="1062396"/>
          </a:xfrm>
        </p:grpSpPr>
        <p:cxnSp>
          <p:nvCxnSpPr>
            <p:cNvPr id="159" name="Straight Arrow Connector 15"/>
            <p:cNvCxnSpPr>
              <a:stCxn id="166" idx="0"/>
              <a:endCxn id="165" idx="2"/>
            </p:cNvCxnSpPr>
            <p:nvPr/>
          </p:nvCxnSpPr>
          <p:spPr bwMode="auto">
            <a:xfrm rot="16200000" flipV="1">
              <a:off x="5405236" y="1989287"/>
              <a:ext cx="239436" cy="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60" name="Group 159"/>
            <p:cNvGrpSpPr/>
            <p:nvPr/>
          </p:nvGrpSpPr>
          <p:grpSpPr>
            <a:xfrm>
              <a:off x="4986829" y="1458090"/>
              <a:ext cx="3248542" cy="1062396"/>
              <a:chOff x="5436711" y="1285502"/>
              <a:chExt cx="3248542" cy="1062396"/>
            </a:xfrm>
          </p:grpSpPr>
          <p:grpSp>
            <p:nvGrpSpPr>
              <p:cNvPr id="161" name="Group 160"/>
              <p:cNvGrpSpPr/>
              <p:nvPr/>
            </p:nvGrpSpPr>
            <p:grpSpPr>
              <a:xfrm>
                <a:off x="5436711" y="1285502"/>
                <a:ext cx="2636812" cy="1062396"/>
                <a:chOff x="5284311" y="1340652"/>
                <a:chExt cx="2636812" cy="1062396"/>
              </a:xfrm>
            </p:grpSpPr>
            <p:sp>
              <p:nvSpPr>
                <p:cNvPr id="164" name="Oval 163"/>
                <p:cNvSpPr/>
                <p:nvPr/>
              </p:nvSpPr>
              <p:spPr bwMode="auto">
                <a:xfrm>
                  <a:off x="7006723" y="1420566"/>
                  <a:ext cx="914400" cy="914400"/>
                </a:xfrm>
                <a:prstGeom prst="ellipse">
                  <a:avLst/>
                </a:prstGeom>
                <a:solidFill>
                  <a:srgbClr val="A5FFA9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400" dirty="0" smtClean="0">
                      <a:latin typeface="Calibri"/>
                      <a:ea typeface="ＭＳ Ｐゴシック" charset="-128"/>
                      <a:cs typeface="Calibri"/>
                    </a:rPr>
                    <a:t>Core 2</a:t>
                  </a:r>
                  <a:endPara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165" name="Rounded Rectangle 164"/>
                <p:cNvSpPr/>
                <p:nvPr/>
              </p:nvSpPr>
              <p:spPr bwMode="auto">
                <a:xfrm>
                  <a:off x="5284311" y="1340652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Ready Queue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sp>
              <p:nvSpPr>
                <p:cNvPr id="166" name="Rounded Rectangle 165"/>
                <p:cNvSpPr/>
                <p:nvPr/>
              </p:nvSpPr>
              <p:spPr bwMode="auto">
                <a:xfrm>
                  <a:off x="5284312" y="1991568"/>
                  <a:ext cx="1076248" cy="411480"/>
                </a:xfrm>
                <a:prstGeom prst="roundRect">
                  <a:avLst/>
                </a:prstGeom>
                <a:solidFill>
                  <a:srgbClr val="FAFFC8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charset="-128"/>
                      <a:cs typeface="Calibri"/>
                    </a:rPr>
                    <a:t>I/O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Calibri"/>
                      <a:ea typeface="ＭＳ Ｐゴシック" charset="-128"/>
                      <a:cs typeface="Calibri"/>
                    </a:rPr>
                    <a:t>Queue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charset="-128"/>
                    <a:cs typeface="Calibri"/>
                  </a:endParaRPr>
                </a:p>
              </p:txBody>
            </p:sp>
            <p:cxnSp>
              <p:nvCxnSpPr>
                <p:cNvPr id="167" name="Straight Arrow Connector 166"/>
                <p:cNvCxnSpPr>
                  <a:stCxn id="165" idx="3"/>
                  <a:endCxn id="164" idx="1"/>
                </p:cNvCxnSpPr>
                <p:nvPr/>
              </p:nvCxnSpPr>
              <p:spPr bwMode="auto">
                <a:xfrm>
                  <a:off x="6360559" y="1546392"/>
                  <a:ext cx="780075" cy="8085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68" name="Straight Arrow Connector 167"/>
                <p:cNvCxnSpPr>
                  <a:stCxn id="164" idx="3"/>
                  <a:endCxn id="166" idx="3"/>
                </p:cNvCxnSpPr>
                <p:nvPr/>
              </p:nvCxnSpPr>
              <p:spPr bwMode="auto">
                <a:xfrm flipH="1" flipV="1">
                  <a:off x="6360560" y="2197308"/>
                  <a:ext cx="780074" cy="3747"/>
                </a:xfrm>
                <a:prstGeom prst="straightConnector1">
                  <a:avLst/>
                </a:prstGeom>
                <a:solidFill>
                  <a:schemeClr val="accent1"/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cxnSp>
            <p:nvCxnSpPr>
              <p:cNvPr id="162" name="Straight Arrow Connector 161"/>
              <p:cNvCxnSpPr>
                <a:stCxn id="164" idx="6"/>
              </p:cNvCxnSpPr>
              <p:nvPr/>
            </p:nvCxnSpPr>
            <p:spPr bwMode="auto">
              <a:xfrm>
                <a:off x="8073523" y="1822616"/>
                <a:ext cx="611730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63" name="TextBox 162"/>
              <p:cNvSpPr txBox="1"/>
              <p:nvPr/>
            </p:nvSpPr>
            <p:spPr>
              <a:xfrm>
                <a:off x="8109081" y="1550142"/>
                <a:ext cx="4229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alibri"/>
                    <a:cs typeface="Calibri"/>
                  </a:rPr>
                  <a:t>end</a:t>
                </a:r>
                <a:endParaRPr lang="en-US" sz="1200" dirty="0">
                  <a:latin typeface="Calibri"/>
                  <a:cs typeface="Calibri"/>
                </a:endParaRPr>
              </a:p>
            </p:txBody>
          </p:sp>
        </p:grpSp>
      </p:grpSp>
      <p:cxnSp>
        <p:nvCxnSpPr>
          <p:cNvPr id="169" name="Straight Arrow Connector 13"/>
          <p:cNvCxnSpPr>
            <a:stCxn id="7" idx="3"/>
            <a:endCxn id="142" idx="1"/>
          </p:cNvCxnSpPr>
          <p:nvPr/>
        </p:nvCxnSpPr>
        <p:spPr bwMode="auto">
          <a:xfrm flipV="1">
            <a:off x="3041246" y="2916432"/>
            <a:ext cx="1956345" cy="5935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2" name="Straight Arrow Connector 13"/>
          <p:cNvCxnSpPr>
            <a:stCxn id="7" idx="3"/>
            <a:endCxn id="165" idx="1"/>
          </p:cNvCxnSpPr>
          <p:nvPr/>
        </p:nvCxnSpPr>
        <p:spPr bwMode="auto">
          <a:xfrm>
            <a:off x="3041246" y="3509954"/>
            <a:ext cx="1956345" cy="79898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5" name="Straight Arrow Connector 13"/>
          <p:cNvCxnSpPr>
            <a:stCxn id="7" idx="3"/>
            <a:endCxn id="154" idx="1"/>
          </p:cNvCxnSpPr>
          <p:nvPr/>
        </p:nvCxnSpPr>
        <p:spPr bwMode="auto">
          <a:xfrm>
            <a:off x="3041246" y="3509954"/>
            <a:ext cx="1956345" cy="219149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8" name="Rectangle 177"/>
          <p:cNvSpPr/>
          <p:nvPr/>
        </p:nvSpPr>
        <p:spPr>
          <a:xfrm>
            <a:off x="538120" y="4526566"/>
            <a:ext cx="28412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latin typeface="Calibri"/>
                <a:cs typeface="Calibri"/>
              </a:rPr>
              <a:t>No special handling required for many of the single CPU scheduling algorithms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753238"/>
          </a:xfrm>
        </p:spPr>
        <p:txBody>
          <a:bodyPr/>
          <a:lstStyle/>
          <a:p>
            <a:r>
              <a:rPr lang="en-US" sz="2400" dirty="0" smtClean="0"/>
              <a:t>Goal is to distribute tasks across all cores on the system such that CPU and other resources are utilized </a:t>
            </a:r>
            <a:r>
              <a:rPr lang="en-US" sz="2400" i="1" dirty="0" smtClean="0"/>
              <a:t>evenly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A load-balanced system will generally lead to higher throughput </a:t>
            </a:r>
          </a:p>
          <a:p>
            <a:endParaRPr lang="en-US" sz="2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136410"/>
              </p:ext>
            </p:extLst>
          </p:nvPr>
        </p:nvGraphicFramePr>
        <p:xfrm>
          <a:off x="774571" y="3440833"/>
          <a:ext cx="3699595" cy="2152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407698"/>
              </p:ext>
            </p:extLst>
          </p:nvPr>
        </p:nvGraphicFramePr>
        <p:xfrm>
          <a:off x="4785011" y="3441243"/>
          <a:ext cx="3703320" cy="2152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0921" y="3936269"/>
            <a:ext cx="837992" cy="523220"/>
          </a:xfrm>
          <a:prstGeom prst="rect">
            <a:avLst/>
          </a:prstGeom>
          <a:solidFill>
            <a:srgbClr val="FFFDC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alibri"/>
                <a:cs typeface="Calibri"/>
              </a:rPr>
              <a:t>BAD</a:t>
            </a:r>
            <a:endParaRPr lang="en-US"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5369" y="3936269"/>
            <a:ext cx="1170899" cy="523220"/>
          </a:xfrm>
          <a:prstGeom prst="rect">
            <a:avLst/>
          </a:prstGeom>
          <a:solidFill>
            <a:srgbClr val="FFFDC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alibri"/>
                <a:cs typeface="Calibri"/>
              </a:rPr>
              <a:t>GOOD</a:t>
            </a:r>
            <a:endParaRPr lang="en-US"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44672" y="5746725"/>
            <a:ext cx="115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Scenario 1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56975" y="5746725"/>
            <a:ext cx="1159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Scenario 2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4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OS as a Load Balancer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Main strategy</a:t>
            </a:r>
          </a:p>
          <a:p>
            <a:pPr lvl="1"/>
            <a:r>
              <a:rPr lang="en-US" dirty="0" smtClean="0"/>
              <a:t>Identify metric for balanced load </a:t>
            </a:r>
          </a:p>
          <a:p>
            <a:pPr lvl="2"/>
            <a:r>
              <a:rPr lang="en-US" dirty="0" smtClean="0"/>
              <a:t>average number of processes waiting in ready queues </a:t>
            </a:r>
          </a:p>
          <a:p>
            <a:pPr lvl="2"/>
            <a:r>
              <a:rPr lang="en-US" dirty="0" smtClean="0"/>
              <a:t>(aka load average)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rack load balance metric</a:t>
            </a:r>
          </a:p>
          <a:p>
            <a:pPr lvl="2"/>
            <a:r>
              <a:rPr lang="en-US" dirty="0" smtClean="0"/>
              <a:t>probe ready queues</a:t>
            </a:r>
          </a:p>
          <a:p>
            <a:pPr lvl="2"/>
            <a:r>
              <a:rPr lang="en-US" dirty="0" smtClean="0"/>
              <a:t>uptime and who utilities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Migrate threads if a core exhibits a high average  load</a:t>
            </a:r>
          </a:p>
          <a:p>
            <a:pPr lvl="2"/>
            <a:r>
              <a:rPr lang="en-US" dirty="0" smtClean="0"/>
              <a:t>If load average for cores 0-3 is 2, 3, 1, and 17 then move threads from core3 to core 2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11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process of moving a thread from one ready queue to another is known as thread migration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Operating systems implement two types of thread migration mechanism </a:t>
            </a:r>
          </a:p>
          <a:p>
            <a:pPr lvl="1"/>
            <a:r>
              <a:rPr lang="en-US" sz="2000" dirty="0" smtClean="0"/>
              <a:t>Push migration </a:t>
            </a:r>
          </a:p>
          <a:p>
            <a:pPr lvl="2"/>
            <a:r>
              <a:rPr lang="en-US" sz="1800" dirty="0" smtClean="0"/>
              <a:t>Run a separate process that will migrate a thread from one core to another </a:t>
            </a:r>
          </a:p>
          <a:p>
            <a:pPr lvl="2"/>
            <a:r>
              <a:rPr lang="en-US" sz="1800" dirty="0" smtClean="0"/>
              <a:t>May be integrated within the kernel as well</a:t>
            </a:r>
          </a:p>
          <a:p>
            <a:pPr lvl="2"/>
            <a:endParaRPr lang="en-US" sz="1800" dirty="0"/>
          </a:p>
          <a:p>
            <a:pPr lvl="1"/>
            <a:r>
              <a:rPr lang="en-US" sz="2000" dirty="0" smtClean="0"/>
              <a:t>Pull migration (aka work stealing) </a:t>
            </a:r>
          </a:p>
          <a:p>
            <a:pPr lvl="2"/>
            <a:r>
              <a:rPr lang="en-US" sz="1800" dirty="0" smtClean="0"/>
              <a:t>Each core fetches threads from other cores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8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Load Balancing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045296"/>
              </p:ext>
            </p:extLst>
          </p:nvPr>
        </p:nvGraphicFramePr>
        <p:xfrm>
          <a:off x="574644" y="1405492"/>
          <a:ext cx="4924939" cy="299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10101" y="3241852"/>
            <a:ext cx="27766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1822CD"/>
                </a:solidFill>
                <a:latin typeface="Calibri"/>
                <a:cs typeface="Calibri"/>
              </a:rPr>
              <a:t>Does it help to load balance this workload?</a:t>
            </a:r>
            <a:endParaRPr lang="en-US" i="1" dirty="0">
              <a:solidFill>
                <a:srgbClr val="1822CD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0101" y="4219908"/>
            <a:ext cx="277669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1822CD"/>
                </a:solidFill>
                <a:latin typeface="Calibri"/>
                <a:cs typeface="Calibri"/>
              </a:rPr>
              <a:t>Will it make a difference in performance?</a:t>
            </a:r>
            <a:endParaRPr lang="en-US" i="1" dirty="0">
              <a:solidFill>
                <a:srgbClr val="1822CD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7951" y="5249836"/>
            <a:ext cx="655684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1822CD"/>
                </a:solidFill>
                <a:latin typeface="Calibri"/>
                <a:cs typeface="Calibri"/>
              </a:rPr>
              <a:t>Thread migration or load balancing will only help with overall performance if t1 runs faster when moved to core0, core2 or core3</a:t>
            </a:r>
            <a:endParaRPr lang="en-US" i="1" dirty="0">
              <a:solidFill>
                <a:srgbClr val="1822CD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3016" y="1648692"/>
            <a:ext cx="2776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Optima"/>
                <a:cs typeface="Optima"/>
              </a:rPr>
              <a:t>Assume only one thread executing on each core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8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for parallel systems </a:t>
            </a:r>
          </a:p>
          <a:p>
            <a:pPr lvl="1"/>
            <a:r>
              <a:rPr lang="en-US" dirty="0" smtClean="0"/>
              <a:t>Load balancing </a:t>
            </a:r>
          </a:p>
          <a:p>
            <a:pPr lvl="1"/>
            <a:r>
              <a:rPr lang="en-US" dirty="0" smtClean="0"/>
              <a:t>Thread affinity </a:t>
            </a:r>
          </a:p>
          <a:p>
            <a:pPr lvl="1"/>
            <a:r>
              <a:rPr lang="en-US" dirty="0" smtClean="0"/>
              <a:t>Resource sharing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Hardware threads (SMT)</a:t>
            </a:r>
          </a:p>
          <a:p>
            <a:pPr lvl="1"/>
            <a:r>
              <a:rPr lang="en-US" dirty="0" smtClean="0"/>
              <a:t>Multicore architecture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Significance of the multicore paradigm shift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43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21D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9" t="48825" r="28197" b="21782"/>
          <a:stretch/>
        </p:blipFill>
        <p:spPr>
          <a:xfrm>
            <a:off x="7722196" y="3864923"/>
            <a:ext cx="346238" cy="212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for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428875"/>
              </p:ext>
            </p:extLst>
          </p:nvPr>
        </p:nvGraphicFramePr>
        <p:xfrm>
          <a:off x="574644" y="1405492"/>
          <a:ext cx="4924939" cy="299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99583" y="1426397"/>
            <a:ext cx="318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tima"/>
                <a:cs typeface="Optima"/>
              </a:rPr>
              <a:t>This unbalanced workload can have huge implications for power consumption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908" y="3773939"/>
            <a:ext cx="2615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Calibri"/>
                <a:cs typeface="Calibri"/>
              </a:rPr>
              <a:t>P = cv</a:t>
            </a:r>
            <a:r>
              <a:rPr lang="en-US" b="1" i="1" baseline="30000" dirty="0" smtClean="0">
                <a:solidFill>
                  <a:schemeClr val="tx2"/>
                </a:solidFill>
                <a:latin typeface="Calibri"/>
                <a:cs typeface="Calibri"/>
              </a:rPr>
              <a:t>2</a:t>
            </a:r>
            <a:r>
              <a:rPr lang="en-US" b="1" i="1" dirty="0" smtClean="0">
                <a:solidFill>
                  <a:schemeClr val="tx2"/>
                </a:solidFill>
                <a:latin typeface="Calibri"/>
                <a:cs typeface="Calibri"/>
              </a:rPr>
              <a:t>f  and   P </a:t>
            </a:r>
            <a:r>
              <a:rPr lang="en-US" b="1" i="1" dirty="0" smtClean="0">
                <a:solidFill>
                  <a:schemeClr val="tx2"/>
                </a:solidFill>
                <a:latin typeface="Calibri"/>
                <a:ea typeface="ＭＳ ゴシック"/>
                <a:cs typeface="Calibri"/>
              </a:rPr>
              <a:t>       t</a:t>
            </a:r>
            <a:endParaRPr lang="en-US" b="1" i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0520" y="5349959"/>
            <a:ext cx="6838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Optima"/>
                <a:cs typeface="Optima"/>
              </a:rPr>
              <a:t>One core running at a higher frequency than the others may result in more heat dissipation and overall increased power consumption</a:t>
            </a:r>
            <a:endParaRPr lang="en-US" i="1" dirty="0">
              <a:latin typeface="Optima"/>
              <a:cs typeface="Opti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99583" y="2653075"/>
            <a:ext cx="3187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tima"/>
                <a:cs typeface="Optima"/>
              </a:rPr>
              <a:t>Power consumption is tied to how fast a processor is running 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982" y="4267886"/>
            <a:ext cx="3187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/>
                <a:cs typeface="Calibri"/>
              </a:rPr>
              <a:t>P = power, f = frequency, </a:t>
            </a:r>
          </a:p>
          <a:p>
            <a:pPr algn="ctr"/>
            <a:r>
              <a:rPr lang="en-US" sz="1600" dirty="0" smtClean="0">
                <a:latin typeface="Calibri"/>
                <a:cs typeface="Calibri"/>
              </a:rPr>
              <a:t>c = static power dissipation</a:t>
            </a:r>
          </a:p>
          <a:p>
            <a:pPr algn="ctr"/>
            <a:r>
              <a:rPr lang="en-US" sz="1600" dirty="0" smtClean="0">
                <a:latin typeface="Calibri"/>
                <a:cs typeface="Calibri"/>
              </a:rPr>
              <a:t>v = voltage and t = temperature 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1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for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532830"/>
              </p:ext>
            </p:extLst>
          </p:nvPr>
        </p:nvGraphicFramePr>
        <p:xfrm>
          <a:off x="574644" y="1405492"/>
          <a:ext cx="4924939" cy="299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68551" y="1456939"/>
            <a:ext cx="2892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Optima"/>
                <a:cs typeface="Optima"/>
              </a:rPr>
              <a:t>Operating Systems are incorporating power metrics in thread migration and load balancing decisions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Optima"/>
              <a:cs typeface="Optima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Optima"/>
                <a:cs typeface="Optima"/>
              </a:rPr>
              <a:t>Achieve power-balance  by eliminating hotspots</a:t>
            </a:r>
            <a:endParaRPr lang="en-US" dirty="0">
              <a:latin typeface="Optima"/>
              <a:cs typeface="Opti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0550" y="4488060"/>
            <a:ext cx="59284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Optima"/>
                <a:cs typeface="Optima"/>
              </a:rPr>
              <a:t>Can also try to change the frequency </a:t>
            </a:r>
            <a:endParaRPr lang="en-US" dirty="0">
              <a:latin typeface="Optima"/>
              <a:cs typeface="Optima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latin typeface="Optima"/>
                <a:cs typeface="Optima"/>
              </a:rPr>
              <a:t>AMD Powernow, Intel Sidestep</a:t>
            </a:r>
          </a:p>
          <a:p>
            <a:pPr marL="342900" lvl="2" indent="-342900"/>
            <a:r>
              <a:rPr lang="en-US" dirty="0" smtClean="0">
                <a:latin typeface="Optima"/>
                <a:cs typeface="Optima"/>
              </a:rPr>
              <a:t>Can utilize </a:t>
            </a:r>
            <a:r>
              <a:rPr lang="en-US" dirty="0">
                <a:latin typeface="Optima"/>
                <a:cs typeface="Optima"/>
              </a:rPr>
              <a:t>hardware performance counters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Optima"/>
                <a:cs typeface="Optima"/>
              </a:rPr>
              <a:t>core utilization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Optima"/>
                <a:cs typeface="Optima"/>
              </a:rPr>
              <a:t>core </a:t>
            </a:r>
            <a:r>
              <a:rPr lang="en-US" dirty="0" smtClean="0">
                <a:latin typeface="Optima"/>
                <a:cs typeface="Optima"/>
              </a:rPr>
              <a:t>temperature</a:t>
            </a:r>
          </a:p>
          <a:p>
            <a:r>
              <a:rPr lang="en-US" dirty="0" smtClean="0">
                <a:latin typeface="Optima"/>
                <a:cs typeface="Optima"/>
              </a:rPr>
              <a:t>Linux implements this type of scheduling  </a:t>
            </a:r>
            <a:endParaRPr lang="en-US" dirty="0">
              <a:latin typeface="Optima"/>
              <a:cs typeface="Optima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  </a:t>
            </a:r>
            <a:r>
              <a:rPr lang="en-US" dirty="0" err="1" smtClean="0">
                <a:latin typeface="Calibri"/>
                <a:cs typeface="Calibri"/>
              </a:rPr>
              <a:t>sched_mc_power_savings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8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 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Thread migration may involve multiple context switch on more than one core</a:t>
            </a:r>
          </a:p>
          <a:p>
            <a:r>
              <a:rPr lang="en-US" sz="2400" dirty="0" smtClean="0"/>
              <a:t>Context switches can be very expensive</a:t>
            </a:r>
          </a:p>
          <a:p>
            <a:r>
              <a:rPr lang="en-US" sz="2400" dirty="0" smtClean="0"/>
              <a:t>Potential gains from load balancing must be weighed against the increased cost from context switches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Load balancing policy may conflict with CFS scheduling </a:t>
            </a:r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alanced load does not imply fair sharing of resources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Sharing</a:t>
            </a:r>
            <a:endParaRPr lang="en-US" dirty="0"/>
          </a:p>
        </p:txBody>
      </p:sp>
      <p:pic>
        <p:nvPicPr>
          <p:cNvPr id="4" name="Picture 3" descr="multi-core-architec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19" y="1349638"/>
            <a:ext cx="7848600" cy="1739900"/>
          </a:xfrm>
          <a:prstGeom prst="rect">
            <a:avLst/>
          </a:prstGeom>
        </p:spPr>
      </p:pic>
      <p:pic>
        <p:nvPicPr>
          <p:cNvPr id="5" name="Picture 4" descr="systemp5mod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207" y="3188020"/>
            <a:ext cx="6063989" cy="23116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519" y="5733771"/>
            <a:ext cx="340070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Current multicore and SMT systems share resources at various levels 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9037" y="5724793"/>
            <a:ext cx="347208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OS needs to be aware of resource utilization in making scheduling decisions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9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Tendency </a:t>
            </a:r>
            <a:r>
              <a:rPr lang="en-US" sz="2000" dirty="0"/>
              <a:t>for a process to run on a given </a:t>
            </a:r>
            <a:r>
              <a:rPr lang="en-US" sz="2000" dirty="0" smtClean="0"/>
              <a:t>core for as </a:t>
            </a:r>
            <a:r>
              <a:rPr lang="en-US" sz="2000" dirty="0"/>
              <a:t>long as possible without being </a:t>
            </a:r>
            <a:r>
              <a:rPr lang="en-US" sz="2000" dirty="0" smtClean="0"/>
              <a:t>migrated to a different core </a:t>
            </a:r>
          </a:p>
          <a:p>
            <a:pPr lvl="1"/>
            <a:r>
              <a:rPr lang="en-US" sz="1800" dirty="0" smtClean="0"/>
              <a:t>aka </a:t>
            </a:r>
            <a:r>
              <a:rPr lang="en-US" sz="1800" dirty="0"/>
              <a:t>CPU affinity and processor </a:t>
            </a:r>
            <a:r>
              <a:rPr lang="en-US" sz="1800" dirty="0" smtClean="0"/>
              <a:t>affinity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operating system uses the notion of thread </a:t>
            </a:r>
            <a:r>
              <a:rPr lang="en-US" sz="2000" dirty="0" smtClean="0"/>
              <a:t>affinity</a:t>
            </a:r>
            <a:r>
              <a:rPr lang="en-US" sz="2000" dirty="0"/>
              <a:t> </a:t>
            </a:r>
            <a:r>
              <a:rPr lang="en-US" sz="2000" dirty="0" smtClean="0"/>
              <a:t>in performing resource-aware scheduling on multicore systems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If a thread has affinity for a specific core (or core group) then priority should be given to schedule the map and schedule the thread to that specific core (or group)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Current approach is to use thread affinity to address skewed workloads</a:t>
            </a:r>
          </a:p>
          <a:p>
            <a:pPr lvl="1"/>
            <a:r>
              <a:rPr lang="en-US" sz="1800" dirty="0" smtClean="0"/>
              <a:t>Start with default (all cores) </a:t>
            </a:r>
          </a:p>
          <a:p>
            <a:pPr lvl="1"/>
            <a:r>
              <a:rPr lang="en-US" sz="1800" dirty="0" smtClean="0"/>
              <a:t>Set affinity of task I to core j if core j is deemed underutilized 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Adjusting Thread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Linux kernel maintains the </a:t>
            </a:r>
            <a:r>
              <a:rPr lang="en-US" sz="2000" dirty="0" err="1" smtClean="0">
                <a:latin typeface="Courier"/>
                <a:cs typeface="Courier"/>
              </a:rPr>
              <a:t>task_struct</a:t>
            </a:r>
            <a:r>
              <a:rPr lang="en-US" sz="2400" dirty="0" smtClean="0"/>
              <a:t> data structure for every process in the system</a:t>
            </a:r>
          </a:p>
          <a:p>
            <a:r>
              <a:rPr lang="en-US" sz="2400" dirty="0" smtClean="0"/>
              <a:t>Affinity information is stored as a bitmask in the </a:t>
            </a:r>
            <a:r>
              <a:rPr lang="en-US" sz="2000" dirty="0" err="1" smtClean="0">
                <a:latin typeface="Courier"/>
                <a:cs typeface="Courier"/>
              </a:rPr>
              <a:t>cpus_allowed</a:t>
            </a:r>
            <a:r>
              <a:rPr lang="en-US" sz="2400" dirty="0" smtClean="0"/>
              <a:t> field</a:t>
            </a:r>
          </a:p>
          <a:p>
            <a:endParaRPr lang="en-US" sz="2400" dirty="0" smtClean="0"/>
          </a:p>
          <a:p>
            <a:r>
              <a:rPr lang="en-US" sz="2400" dirty="0" smtClean="0"/>
              <a:t>Can modify or retrieve the affinity of a thread from user-space</a:t>
            </a:r>
          </a:p>
          <a:p>
            <a:pPr lvl="1"/>
            <a:r>
              <a:rPr lang="en-US" sz="1800" dirty="0" err="1" smtClean="0">
                <a:latin typeface="Courier"/>
                <a:cs typeface="Courier"/>
              </a:rPr>
              <a:t>sched_setaffinity</a:t>
            </a:r>
            <a:r>
              <a:rPr lang="en-US" sz="1800" dirty="0" smtClean="0">
                <a:latin typeface="Courier"/>
                <a:cs typeface="Courier"/>
              </a:rPr>
              <a:t>(), </a:t>
            </a:r>
            <a:r>
              <a:rPr lang="en-US" sz="1800" dirty="0" err="1" smtClean="0">
                <a:latin typeface="Courier"/>
                <a:cs typeface="Courier"/>
              </a:rPr>
              <a:t>sched_getaffinity</a:t>
            </a:r>
            <a:r>
              <a:rPr lang="en-US" sz="1800" dirty="0" smtClean="0">
                <a:latin typeface="Courier"/>
                <a:cs typeface="Courier"/>
              </a:rPr>
              <a:t>()</a:t>
            </a:r>
          </a:p>
          <a:p>
            <a:pPr lvl="1"/>
            <a:r>
              <a:rPr lang="en-US" sz="1800" dirty="0" err="1" smtClean="0">
                <a:latin typeface="Courier"/>
                <a:cs typeface="Courier"/>
              </a:rPr>
              <a:t>pthread_setaffinity_np</a:t>
            </a:r>
            <a:r>
              <a:rPr lang="en-US" sz="1800" dirty="0" smtClean="0">
                <a:latin typeface="Courier"/>
                <a:cs typeface="Courier"/>
              </a:rPr>
              <a:t>(), </a:t>
            </a:r>
            <a:r>
              <a:rPr lang="en-US" sz="1800" dirty="0" err="1" smtClean="0">
                <a:latin typeface="Courier"/>
                <a:cs typeface="Courier"/>
              </a:rPr>
              <a:t>pthread_getaffinity_np</a:t>
            </a:r>
            <a:r>
              <a:rPr lang="en-US" sz="1800" dirty="0" smtClean="0">
                <a:latin typeface="Courier"/>
                <a:cs typeface="Courier"/>
              </a:rPr>
              <a:t>()</a:t>
            </a:r>
            <a:endParaRPr lang="en-US" sz="1800" dirty="0">
              <a:latin typeface="Courier"/>
              <a:cs typeface="Courier"/>
            </a:endParaRPr>
          </a:p>
          <a:p>
            <a:pPr lvl="1"/>
            <a:r>
              <a:rPr lang="en-US" sz="1800" dirty="0" err="1" smtClean="0">
                <a:latin typeface="Courier"/>
                <a:cs typeface="Courier"/>
              </a:rPr>
              <a:t>taskset</a:t>
            </a:r>
            <a:endParaRPr lang="en-US" sz="1800" dirty="0" smtClean="0">
              <a:latin typeface="Courier"/>
              <a:cs typeface="Courier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89980" y="5863810"/>
            <a:ext cx="72691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libri"/>
                <a:cs typeface="Calibri"/>
              </a:rPr>
              <a:t>demo</a:t>
            </a:r>
            <a:endParaRPr lang="en-US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5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Affinity in the Linux Kernel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8678" y="1270042"/>
            <a:ext cx="7385452" cy="5262978"/>
          </a:xfrm>
          <a:prstGeom prst="rect">
            <a:avLst/>
          </a:prstGeom>
          <a:solidFill>
            <a:srgbClr val="FFFDCF"/>
          </a:solidFill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	/* Look for allowed, online CPU in same node. */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for_each_cpu_and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nodemask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cpu_active_mask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		</a:t>
            </a:r>
            <a:r>
              <a:rPr lang="en-US" sz="1400" b="1" dirty="0">
                <a:solidFill>
                  <a:schemeClr val="tx2"/>
                </a:solidFill>
                <a:latin typeface="Courier"/>
                <a:cs typeface="Courier"/>
              </a:rPr>
              <a:t>if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cpumask_test_cpu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&amp;p-&gt;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cpus_allowed</a:t>
            </a:r>
            <a:r>
              <a:rPr lang="en-US" sz="1400" dirty="0">
                <a:latin typeface="Courier"/>
                <a:cs typeface="Courier"/>
              </a:rPr>
              <a:t>))</a:t>
            </a:r>
          </a:p>
          <a:p>
            <a:r>
              <a:rPr lang="en-US" sz="1400" dirty="0">
                <a:latin typeface="Courier"/>
                <a:cs typeface="Courier"/>
              </a:rPr>
              <a:t>			</a:t>
            </a:r>
            <a:r>
              <a:rPr lang="en-US" sz="1400" b="1" dirty="0">
                <a:solidFill>
                  <a:srgbClr val="1822CD"/>
                </a:solidFill>
                <a:latin typeface="Courier"/>
                <a:cs typeface="Courier"/>
              </a:rPr>
              <a:t>return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/* Any allowed, online CPU? */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cpumask_any_and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&amp;p-&gt;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cpus_allowed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cpu_active_mask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if</a:t>
            </a:r>
            <a:r>
              <a:rPr lang="en-US" sz="1400" dirty="0">
                <a:latin typeface="Courier"/>
                <a:cs typeface="Courier"/>
              </a:rPr>
              <a:t> (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 &lt; </a:t>
            </a:r>
            <a:r>
              <a:rPr lang="en-US" sz="1400" dirty="0" err="1">
                <a:latin typeface="Courier"/>
                <a:cs typeface="Courier"/>
              </a:rPr>
              <a:t>nr_cpu_ids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		</a:t>
            </a:r>
            <a:r>
              <a:rPr lang="en-US" sz="1400" b="1" dirty="0">
                <a:solidFill>
                  <a:srgbClr val="1822CD"/>
                </a:solidFill>
                <a:latin typeface="Courier"/>
                <a:cs typeface="Courier"/>
              </a:rPr>
              <a:t>return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	/* No more Mr. Nice Guy. */</a:t>
            </a:r>
          </a:p>
          <a:p>
            <a:r>
              <a:rPr lang="en-US" sz="1400" dirty="0">
                <a:latin typeface="Courier"/>
                <a:cs typeface="Courier"/>
              </a:rPr>
              <a:t>	</a:t>
            </a:r>
            <a:r>
              <a:rPr lang="en-US" sz="1400" b="1" dirty="0">
                <a:solidFill>
                  <a:srgbClr val="1822CD"/>
                </a:solidFill>
                <a:latin typeface="Courier"/>
                <a:cs typeface="Courier"/>
              </a:rPr>
              <a:t>if</a:t>
            </a:r>
            <a:r>
              <a:rPr lang="en-US" sz="1400" dirty="0">
                <a:latin typeface="Courier"/>
                <a:cs typeface="Courier"/>
              </a:rPr>
              <a:t> (unlikely(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 &gt;= </a:t>
            </a:r>
            <a:r>
              <a:rPr lang="en-US" sz="1400" dirty="0" err="1">
                <a:latin typeface="Courier"/>
                <a:cs typeface="Courier"/>
              </a:rPr>
              <a:t>nr_cpu_ids</a:t>
            </a:r>
            <a:r>
              <a:rPr lang="en-US" sz="1400" dirty="0">
                <a:latin typeface="Courier"/>
                <a:cs typeface="Courier"/>
              </a:rPr>
              <a:t>)) {</a:t>
            </a:r>
          </a:p>
          <a:p>
            <a:r>
              <a:rPr lang="en-US" sz="1400" dirty="0">
                <a:latin typeface="Courier"/>
                <a:cs typeface="Courier"/>
              </a:rPr>
              <a:t>		</a:t>
            </a:r>
            <a:r>
              <a:rPr lang="en-US" sz="1400" dirty="0" err="1">
                <a:latin typeface="Courier"/>
                <a:cs typeface="Courier"/>
              </a:rPr>
              <a:t>dest_cpu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cpuset_cpus_allowed_fallback</a:t>
            </a:r>
            <a:r>
              <a:rPr lang="en-US" sz="1400" dirty="0">
                <a:latin typeface="Courier"/>
                <a:cs typeface="Courier"/>
              </a:rPr>
              <a:t>(p);</a:t>
            </a:r>
          </a:p>
          <a:p>
            <a:r>
              <a:rPr lang="en-US" sz="1400" dirty="0">
                <a:latin typeface="Courier"/>
                <a:cs typeface="Courier"/>
              </a:rPr>
              <a:t>		</a:t>
            </a:r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/*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		 * Don't tell them about moving exiting tasks or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		 * kernel threads (both mm NULL), since they never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		 * leave kernel.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"/>
                <a:cs typeface="Courier"/>
              </a:rPr>
              <a:t>		 */</a:t>
            </a:r>
          </a:p>
          <a:p>
            <a:r>
              <a:rPr lang="en-US" sz="1400" dirty="0">
                <a:latin typeface="Courier"/>
                <a:cs typeface="Courier"/>
              </a:rPr>
              <a:t>		</a:t>
            </a:r>
            <a:r>
              <a:rPr lang="en-US" sz="1400" b="1" dirty="0">
                <a:solidFill>
                  <a:srgbClr val="1822CD"/>
                </a:solidFill>
                <a:latin typeface="Courier"/>
                <a:cs typeface="Courier"/>
              </a:rPr>
              <a:t>if </a:t>
            </a:r>
            <a:r>
              <a:rPr lang="en-US" sz="1400" dirty="0">
                <a:latin typeface="Courier"/>
                <a:cs typeface="Courier"/>
              </a:rPr>
              <a:t>(p-&gt;mm &amp;&amp; </a:t>
            </a:r>
            <a:r>
              <a:rPr lang="en-US" sz="1400" dirty="0" err="1">
                <a:latin typeface="Courier"/>
                <a:cs typeface="Courier"/>
              </a:rPr>
              <a:t>printk_ratelimit</a:t>
            </a:r>
            <a:r>
              <a:rPr lang="en-US" sz="1400" dirty="0">
                <a:latin typeface="Courier"/>
                <a:cs typeface="Courier"/>
              </a:rPr>
              <a:t>()) {</a:t>
            </a:r>
          </a:p>
          <a:p>
            <a:r>
              <a:rPr lang="en-US" sz="1400" dirty="0">
                <a:latin typeface="Courier"/>
                <a:cs typeface="Courier"/>
              </a:rPr>
              <a:t>			</a:t>
            </a:r>
            <a:r>
              <a:rPr lang="en-US" sz="1400" dirty="0" err="1">
                <a:latin typeface="Courier"/>
                <a:cs typeface="Courier"/>
              </a:rPr>
              <a:t>printk</a:t>
            </a:r>
            <a:r>
              <a:rPr lang="en-US" sz="1400" dirty="0">
                <a:latin typeface="Courier"/>
                <a:cs typeface="Courier"/>
              </a:rPr>
              <a:t>(KERN_INFO "process %d (%s) no "</a:t>
            </a:r>
          </a:p>
          <a:p>
            <a:r>
              <a:rPr lang="en-US" sz="1400" dirty="0">
                <a:latin typeface="Courier"/>
                <a:cs typeface="Courier"/>
              </a:rPr>
              <a:t>			       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"longer affine to </a:t>
            </a:r>
            <a:r>
              <a:rPr lang="en-US" sz="1400" dirty="0" err="1">
                <a:solidFill>
                  <a:srgbClr val="FF0000"/>
                </a:solidFill>
                <a:latin typeface="Courier"/>
                <a:cs typeface="Courier"/>
              </a:rPr>
              <a:t>cpu%d</a:t>
            </a:r>
            <a:r>
              <a:rPr lang="en-US" sz="1400" dirty="0">
                <a:solidFill>
                  <a:srgbClr val="FF0000"/>
                </a:solidFill>
                <a:latin typeface="Courier"/>
                <a:cs typeface="Courier"/>
              </a:rPr>
              <a:t>\n",</a:t>
            </a:r>
          </a:p>
          <a:p>
            <a:r>
              <a:rPr lang="en-US" sz="1400" dirty="0">
                <a:latin typeface="Courier"/>
                <a:cs typeface="Courier"/>
              </a:rPr>
              <a:t>			       </a:t>
            </a:r>
            <a:r>
              <a:rPr lang="en-US" sz="1400" dirty="0" err="1">
                <a:latin typeface="Courier"/>
                <a:cs typeface="Courier"/>
              </a:rPr>
              <a:t>task_pid_nr</a:t>
            </a:r>
            <a:r>
              <a:rPr lang="en-US" sz="1400" dirty="0">
                <a:latin typeface="Courier"/>
                <a:cs typeface="Courier"/>
              </a:rPr>
              <a:t>(p), p-&gt;</a:t>
            </a:r>
            <a:r>
              <a:rPr lang="en-US" sz="1400" dirty="0" err="1">
                <a:latin typeface="Courier"/>
                <a:cs typeface="Courier"/>
              </a:rPr>
              <a:t>comm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cpu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		}</a:t>
            </a:r>
          </a:p>
          <a:p>
            <a:r>
              <a:rPr lang="en-US" sz="1400" dirty="0">
                <a:latin typeface="Courier"/>
                <a:cs typeface="Courier"/>
              </a:rPr>
              <a:t>	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69554" y="6087853"/>
            <a:ext cx="248016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/>
                <a:cs typeface="Calibri"/>
              </a:rPr>
              <a:t>Linux kernel 2.6.37, </a:t>
            </a:r>
            <a:r>
              <a:rPr lang="en-US" sz="1600" dirty="0" err="1" smtClean="0">
                <a:latin typeface="Calibri"/>
                <a:cs typeface="Calibri"/>
              </a:rPr>
              <a:t>sched.c</a:t>
            </a:r>
            <a:endParaRPr lang="en-US" sz="1600" dirty="0"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4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Affinity Based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Affinity based scheduling can be performed under different criteria, using different heuristics </a:t>
            </a:r>
          </a:p>
          <a:p>
            <a:endParaRPr lang="en-US" sz="2400" dirty="0" smtClean="0"/>
          </a:p>
          <a:p>
            <a:r>
              <a:rPr lang="en-US" sz="2400" dirty="0" smtClean="0"/>
              <a:t>Assume 4 cores with two L2 shared between core 0 and core 1, core 2 and core 3, L3 shared among all cores </a:t>
            </a:r>
            <a:endParaRPr lang="en-US" sz="2400" dirty="0"/>
          </a:p>
          <a:p>
            <a:endParaRPr lang="en-US" sz="2400" dirty="0" smtClean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626128" y="3561056"/>
            <a:ext cx="5293816" cy="2480869"/>
            <a:chOff x="1626128" y="3561056"/>
            <a:chExt cx="5293816" cy="2480869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1887257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0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2953601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4874585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5940929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1887257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L1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2941743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L1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940929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L1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874585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L1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887257" y="421008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L2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887256" y="3757110"/>
              <a:ext cx="4694639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L3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874585" y="423275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 dirty="0" smtClean="0">
                  <a:latin typeface="Calibri" charset="0"/>
                  <a:ea typeface="Optima" charset="0"/>
                </a:rPr>
                <a:t>L2</a:t>
              </a:r>
              <a:endParaRPr lang="en-US" sz="1600" b="1" dirty="0">
                <a:latin typeface="Calibri" charset="0"/>
                <a:ea typeface="Optima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4189949" y="4173409"/>
              <a:ext cx="0" cy="16785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742955" y="4912571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2738056" y="4937992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ounded Rectangle 22"/>
            <p:cNvSpPr/>
            <p:nvPr/>
          </p:nvSpPr>
          <p:spPr bwMode="auto">
            <a:xfrm>
              <a:off x="1626128" y="3561056"/>
              <a:ext cx="5293816" cy="2480869"/>
            </a:xfrm>
            <a:prstGeom prst="roundRect">
              <a:avLst>
                <a:gd name="adj" fmla="val 0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8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Affinity Based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6" y="4508019"/>
            <a:ext cx="8229600" cy="17070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Scheduling </a:t>
            </a:r>
            <a:r>
              <a:rPr lang="en-US" sz="2400" dirty="0"/>
              <a:t>for data locality in L2 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thread </a:t>
            </a:r>
            <a:r>
              <a:rPr lang="en-US" sz="2000" i="1" dirty="0">
                <a:latin typeface="Calibri"/>
                <a:cs typeface="Calibri"/>
              </a:rPr>
              <a:t>t</a:t>
            </a:r>
            <a:r>
              <a:rPr lang="en-US" sz="2000" i="1" baseline="-25000" dirty="0">
                <a:latin typeface="Calibri"/>
                <a:cs typeface="Calibri"/>
              </a:rPr>
              <a:t>i</a:t>
            </a:r>
            <a:r>
              <a:rPr lang="en-US" sz="2000" dirty="0"/>
              <a:t> that shares data with </a:t>
            </a:r>
            <a:r>
              <a:rPr lang="en-US" sz="2000" i="1" dirty="0" err="1">
                <a:latin typeface="Calibri"/>
                <a:cs typeface="Calibri"/>
              </a:rPr>
              <a:t>t</a:t>
            </a:r>
            <a:r>
              <a:rPr lang="en-US" sz="2000" i="1" baseline="-25000" dirty="0" err="1">
                <a:latin typeface="Calibri"/>
                <a:cs typeface="Calibri"/>
              </a:rPr>
              <a:t>j</a:t>
            </a:r>
            <a:r>
              <a:rPr lang="en-US" sz="2000" dirty="0"/>
              <a:t> </a:t>
            </a:r>
            <a:r>
              <a:rPr lang="en-US" sz="2000" dirty="0" smtClean="0"/>
              <a:t>should be placed in the </a:t>
            </a:r>
            <a:r>
              <a:rPr lang="en-US" sz="2000" dirty="0"/>
              <a:t>same </a:t>
            </a:r>
            <a:r>
              <a:rPr lang="en-US" sz="2000" dirty="0" smtClean="0"/>
              <a:t>affinity group</a:t>
            </a:r>
            <a:r>
              <a:rPr lang="en-US" sz="2000" i="1" dirty="0" smtClean="0"/>
              <a:t> </a:t>
            </a:r>
            <a:endParaRPr lang="en-US" sz="2000" i="1" dirty="0"/>
          </a:p>
          <a:p>
            <a:pPr lvl="1"/>
            <a:r>
              <a:rPr lang="en-US" sz="2000" dirty="0"/>
              <a:t>Can lead to unbalanced ready-queues but improved memory </a:t>
            </a:r>
            <a:r>
              <a:rPr lang="en-US" sz="2000" dirty="0" smtClean="0"/>
              <a:t>performance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53399" y="2062582"/>
            <a:ext cx="5257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235676" y="2970445"/>
            <a:ext cx="990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302476" y="2970445"/>
            <a:ext cx="990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369276" y="2970445"/>
            <a:ext cx="990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436076" y="2970445"/>
            <a:ext cx="990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502876" y="2970445"/>
            <a:ext cx="9906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302476" y="3427645"/>
            <a:ext cx="990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369276" y="3427645"/>
            <a:ext cx="990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36076" y="3427645"/>
            <a:ext cx="990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502876" y="3427645"/>
            <a:ext cx="990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569676" y="3427645"/>
            <a:ext cx="9906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charset="0"/>
              <a:ea typeface="Optima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2264376" y="2665645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3343876" y="2665645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4410676" y="2665645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5464776" y="2665645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4876571" y="1139825"/>
            <a:ext cx="762000" cy="533400"/>
          </a:xfrm>
          <a:prstGeom prst="ellipse">
            <a:avLst/>
          </a:prstGeom>
          <a:solidFill>
            <a:srgbClr val="CCFFCC"/>
          </a:solidFill>
          <a:ln w="12700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i="1" dirty="0" smtClean="0">
                <a:latin typeface="Calibri"/>
                <a:cs typeface="Calibri"/>
              </a:rPr>
              <a:t>C</a:t>
            </a:r>
            <a:endParaRPr lang="en-US" dirty="0">
              <a:latin typeface="Calibri" charset="0"/>
              <a:ea typeface="Optima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2466974" y="1139825"/>
            <a:ext cx="762000" cy="533400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i="1" dirty="0" smtClean="0">
                <a:latin typeface="Calibri"/>
                <a:cs typeface="Calibri"/>
              </a:rPr>
              <a:t>P</a:t>
            </a:r>
            <a:endParaRPr lang="en-US" dirty="0">
              <a:latin typeface="Calibri" charset="0"/>
              <a:ea typeface="Optima" charset="0"/>
            </a:endParaRPr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V="1">
            <a:off x="4182299" y="1532061"/>
            <a:ext cx="834404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" name="AutoShape 28"/>
          <p:cNvCxnSpPr>
            <a:cxnSpLocks noChangeShapeType="1"/>
          </p:cNvCxnSpPr>
          <p:nvPr/>
        </p:nvCxnSpPr>
        <p:spPr bwMode="auto">
          <a:xfrm>
            <a:off x="3117382" y="1532061"/>
            <a:ext cx="621183" cy="55754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arrow" w="lg" len="med"/>
          </a:ln>
        </p:spPr>
      </p:cxn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531413" y="2018565"/>
            <a:ext cx="910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 dirty="0">
                <a:latin typeface="Calibri" charset="0"/>
                <a:ea typeface="Optima" charset="0"/>
              </a:rPr>
              <a:t>Shared </a:t>
            </a:r>
          </a:p>
          <a:p>
            <a:pPr algn="ctr" eaLnBrk="0" hangingPunct="0"/>
            <a:r>
              <a:rPr lang="en-US" sz="1400" dirty="0">
                <a:latin typeface="Calibri" charset="0"/>
                <a:ea typeface="Optima" charset="0"/>
              </a:rPr>
              <a:t>Data </a:t>
            </a:r>
            <a:r>
              <a:rPr lang="en-US" sz="1400" dirty="0" smtClean="0">
                <a:latin typeface="Calibri" charset="0"/>
                <a:ea typeface="Optima" charset="0"/>
              </a:rPr>
              <a:t>in L2</a:t>
            </a:r>
            <a:endParaRPr lang="en-US" sz="1400" dirty="0">
              <a:latin typeface="Calibri" charset="0"/>
              <a:ea typeface="Optima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613568" y="2857194"/>
            <a:ext cx="3193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 dirty="0" smtClean="0">
                <a:latin typeface="Calibri"/>
                <a:cs typeface="Calibri"/>
              </a:rPr>
              <a:t>P</a:t>
            </a:r>
            <a:endParaRPr lang="en-US" dirty="0">
              <a:latin typeface="Calibri" charset="0"/>
              <a:ea typeface="Optima" charset="0"/>
            </a:endParaRPr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620024" y="3494476"/>
            <a:ext cx="325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 dirty="0" smtClean="0">
                <a:latin typeface="Calibri"/>
                <a:cs typeface="Calibri"/>
              </a:rPr>
              <a:t>C</a:t>
            </a:r>
            <a:endParaRPr lang="en-US" dirty="0">
              <a:latin typeface="Calibri" charset="0"/>
              <a:ea typeface="Optima" charset="0"/>
            </a:endParaRPr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 flipV="1">
            <a:off x="6544276" y="2665645"/>
            <a:ext cx="0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583996" y="2636699"/>
            <a:ext cx="7161722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3695700" y="2564530"/>
            <a:ext cx="620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charset="0"/>
                <a:ea typeface="Optima" charset="0"/>
              </a:rPr>
              <a:t>time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730170" y="2933932"/>
            <a:ext cx="556431" cy="1155536"/>
            <a:chOff x="1730170" y="2933932"/>
            <a:chExt cx="556431" cy="1155536"/>
          </a:xfrm>
        </p:grpSpPr>
        <p:sp>
          <p:nvSpPr>
            <p:cNvPr id="32" name="AutoShape 35"/>
            <p:cNvSpPr>
              <a:spLocks noChangeArrowheads="1"/>
            </p:cNvSpPr>
            <p:nvPr/>
          </p:nvSpPr>
          <p:spPr bwMode="auto">
            <a:xfrm rot="2700000">
              <a:off x="1690494" y="3149039"/>
              <a:ext cx="811213" cy="381000"/>
            </a:xfrm>
            <a:prstGeom prst="rightArrow">
              <a:avLst>
                <a:gd name="adj1" fmla="val 50000"/>
                <a:gd name="adj2" fmla="val 88715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 rot="2775342">
              <a:off x="1310274" y="3361794"/>
              <a:ext cx="1147570" cy="307777"/>
            </a:xfrm>
            <a:prstGeom prst="rect">
              <a:avLst/>
            </a:prstGeom>
            <a:solidFill>
              <a:srgbClr val="FFFDC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dirty="0" smtClean="0">
                  <a:latin typeface="Calibri" charset="0"/>
                  <a:ea typeface="Optima" charset="0"/>
                </a:rPr>
                <a:t>reuse of data</a:t>
              </a:r>
              <a:endParaRPr lang="en-US" sz="1400" dirty="0">
                <a:latin typeface="Calibri" charset="0"/>
                <a:ea typeface="Optima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65660" y="2916708"/>
            <a:ext cx="556431" cy="1155536"/>
            <a:chOff x="1730170" y="2933932"/>
            <a:chExt cx="556431" cy="1155536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 rot="2700000">
              <a:off x="1690494" y="3149039"/>
              <a:ext cx="811213" cy="381000"/>
            </a:xfrm>
            <a:prstGeom prst="rightArrow">
              <a:avLst>
                <a:gd name="adj1" fmla="val 50000"/>
                <a:gd name="adj2" fmla="val 88715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 rot="2775342">
              <a:off x="1310274" y="3361794"/>
              <a:ext cx="1147570" cy="307777"/>
            </a:xfrm>
            <a:prstGeom prst="rect">
              <a:avLst/>
            </a:prstGeom>
            <a:solidFill>
              <a:srgbClr val="FFFDC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dirty="0" smtClean="0">
                  <a:latin typeface="Calibri" charset="0"/>
                  <a:ea typeface="Optima" charset="0"/>
                </a:rPr>
                <a:t>reuse of data</a:t>
              </a:r>
              <a:endParaRPr lang="en-US" sz="1400" dirty="0">
                <a:latin typeface="Calibri" charset="0"/>
                <a:ea typeface="Optima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69207" y="2977532"/>
            <a:ext cx="556431" cy="1155536"/>
            <a:chOff x="1730170" y="2933932"/>
            <a:chExt cx="556431" cy="1155536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 rot="2700000">
              <a:off x="1690494" y="3149039"/>
              <a:ext cx="811213" cy="381000"/>
            </a:xfrm>
            <a:prstGeom prst="rightArrow">
              <a:avLst>
                <a:gd name="adj1" fmla="val 50000"/>
                <a:gd name="adj2" fmla="val 88715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charset="0"/>
                <a:ea typeface="Calibri" charset="0"/>
                <a:cs typeface="Calibri" charset="0"/>
              </a:endParaRPr>
            </a:p>
          </p:txBody>
        </p:sp>
        <p:sp>
          <p:nvSpPr>
            <p:cNvPr id="42" name="Rectangle 30"/>
            <p:cNvSpPr>
              <a:spLocks noChangeArrowheads="1"/>
            </p:cNvSpPr>
            <p:nvPr/>
          </p:nvSpPr>
          <p:spPr bwMode="auto">
            <a:xfrm rot="2775342">
              <a:off x="1310274" y="3361794"/>
              <a:ext cx="1147570" cy="307777"/>
            </a:xfrm>
            <a:prstGeom prst="rect">
              <a:avLst/>
            </a:prstGeom>
            <a:solidFill>
              <a:srgbClr val="FFFDC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dirty="0" smtClean="0">
                  <a:latin typeface="Calibri" charset="0"/>
                  <a:ea typeface="Optima" charset="0"/>
                </a:rPr>
                <a:t>reuse of data</a:t>
              </a:r>
              <a:endParaRPr lang="en-US" sz="1400" dirty="0">
                <a:latin typeface="Calibri" charset="0"/>
                <a:ea typeface="Optima" charset="0"/>
              </a:endParaRPr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/>
      <p:bldP spid="25" grpId="0"/>
      <p:bldP spid="26" grpId="0" animBg="1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Affinity Based Scheduling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49139" y="1388812"/>
            <a:ext cx="4690374" cy="2115561"/>
            <a:chOff x="1626128" y="3561056"/>
            <a:chExt cx="5293816" cy="2480869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1887257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0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2953601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4874585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5940929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887257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2941743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5940929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4874585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887257" y="421008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887256" y="3757110"/>
              <a:ext cx="4694639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L3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74585" y="423275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4189949" y="4173409"/>
              <a:ext cx="0" cy="16785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742955" y="4912571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738056" y="4937992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Rounded Rectangle 19"/>
            <p:cNvSpPr/>
            <p:nvPr/>
          </p:nvSpPr>
          <p:spPr bwMode="auto">
            <a:xfrm>
              <a:off x="1626128" y="3561056"/>
              <a:ext cx="5293816" cy="2480869"/>
            </a:xfrm>
            <a:prstGeom prst="roundRect">
              <a:avLst>
                <a:gd name="adj" fmla="val 0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905713" y="4354446"/>
            <a:ext cx="4690374" cy="2115561"/>
            <a:chOff x="1626128" y="3561056"/>
            <a:chExt cx="5293816" cy="2480869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1887257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0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2953601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874585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5940929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1887257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2941743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5940929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4874585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30" name="Rectangle 15"/>
            <p:cNvSpPr>
              <a:spLocks noChangeArrowheads="1"/>
            </p:cNvSpPr>
            <p:nvPr/>
          </p:nvSpPr>
          <p:spPr bwMode="auto">
            <a:xfrm>
              <a:off x="1887257" y="421008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887256" y="3757110"/>
              <a:ext cx="4694639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L3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874585" y="423275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4189949" y="4173409"/>
              <a:ext cx="0" cy="16785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5742955" y="4912571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2738056" y="4937992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ounded Rectangle 35"/>
            <p:cNvSpPr/>
            <p:nvPr/>
          </p:nvSpPr>
          <p:spPr bwMode="auto">
            <a:xfrm>
              <a:off x="1626128" y="3561056"/>
              <a:ext cx="5293816" cy="2480869"/>
            </a:xfrm>
            <a:prstGeom prst="roundRect">
              <a:avLst>
                <a:gd name="adj" fmla="val 0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805306" y="2770687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Calibri"/>
                <a:cs typeface="Calibri"/>
              </a:rPr>
              <a:t>P</a:t>
            </a:r>
            <a:endParaRPr lang="en-US" sz="20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74269" y="2786563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Calibri"/>
                <a:cs typeface="Calibri"/>
              </a:rPr>
              <a:t>C</a:t>
            </a:r>
            <a:endParaRPr lang="en-US" sz="20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72096" y="5749177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17051" y="5737307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48730" y="1555997"/>
            <a:ext cx="275834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1822CD"/>
                </a:solidFill>
                <a:latin typeface="Calibri"/>
                <a:cs typeface="Calibri"/>
              </a:rPr>
              <a:t>Poor schedule for producer-consumer program</a:t>
            </a:r>
            <a:endParaRPr lang="en-US" i="1" dirty="0">
              <a:solidFill>
                <a:srgbClr val="1822CD"/>
              </a:solidFill>
              <a:latin typeface="Calibri"/>
              <a:cs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9735" y="5102846"/>
            <a:ext cx="29975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1822CD"/>
                </a:solidFill>
                <a:latin typeface="Calibri"/>
                <a:cs typeface="Calibri"/>
              </a:rPr>
              <a:t>Good schedule for producer-consumer program</a:t>
            </a:r>
            <a:endParaRPr lang="en-US" i="1" dirty="0">
              <a:solidFill>
                <a:srgbClr val="1822CD"/>
              </a:solidFill>
              <a:latin typeface="Calibri"/>
              <a:cs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6525" y="2782730"/>
            <a:ext cx="320420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Calibri"/>
                <a:cs typeface="Calibri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769573" y="2778836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Calibri"/>
                <a:cs typeface="Calibri"/>
              </a:rPr>
              <a:t>P</a:t>
            </a:r>
            <a:endParaRPr lang="en-US" sz="20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89238" y="5761047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34193" y="5749177"/>
            <a:ext cx="321172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Optima" charset="0"/>
                <a:ea typeface="ＭＳ Ｐゴシック" charset="-128"/>
                <a:cs typeface="ＭＳ Ｐゴシック" charset="-128"/>
              </a:rPr>
              <a:t>Increase in Transistor Count</a:t>
            </a: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73152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295400" y="2438400"/>
            <a:ext cx="1447800" cy="3810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Lucida Grande" charset="0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381000" y="1981199"/>
            <a:ext cx="1954440" cy="10536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800">
                <a:solidFill>
                  <a:schemeClr val="tx2"/>
                </a:solidFill>
                <a:latin typeface="Calibri"/>
                <a:ea typeface="Optima" charset="0"/>
                <a:cs typeface="Calibri"/>
              </a:rPr>
              <a:t>Moore’s</a:t>
            </a:r>
          </a:p>
          <a:p>
            <a:pPr algn="ctr"/>
            <a:r>
              <a:rPr lang="en-US" sz="2800">
                <a:solidFill>
                  <a:schemeClr val="tx2"/>
                </a:solidFill>
                <a:latin typeface="Calibri"/>
                <a:ea typeface="Optima" charset="0"/>
                <a:cs typeface="Calibri"/>
              </a:rPr>
              <a:t>Law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7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Affinity Based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468520"/>
          </a:xfrm>
        </p:spPr>
        <p:txBody>
          <a:bodyPr/>
          <a:lstStyle/>
          <a:p>
            <a:r>
              <a:rPr lang="en-US" sz="2400" dirty="0" smtClean="0"/>
              <a:t>Scheduling for better cache utilization</a:t>
            </a:r>
            <a:endParaRPr lang="en-US" sz="2400" dirty="0"/>
          </a:p>
          <a:p>
            <a:pPr lvl="1"/>
            <a:r>
              <a:rPr lang="en-US" sz="2000" dirty="0" smtClean="0"/>
              <a:t>Thread </a:t>
            </a:r>
            <a:r>
              <a:rPr lang="en-US" sz="2000" i="1" dirty="0">
                <a:latin typeface="Calibri"/>
                <a:cs typeface="Calibri"/>
              </a:rPr>
              <a:t>t</a:t>
            </a:r>
            <a:r>
              <a:rPr lang="en-US" sz="2000" i="1" baseline="-25000" dirty="0">
                <a:latin typeface="Calibri"/>
                <a:cs typeface="Calibri"/>
              </a:rPr>
              <a:t>i</a:t>
            </a:r>
            <a:r>
              <a:rPr lang="en-US" sz="2000" dirty="0" smtClean="0"/>
              <a:t> and </a:t>
            </a:r>
            <a:r>
              <a:rPr lang="en-US" sz="2000" i="1" dirty="0" smtClean="0">
                <a:latin typeface="Calibri"/>
                <a:cs typeface="Calibri"/>
              </a:rPr>
              <a:t>t</a:t>
            </a:r>
            <a:r>
              <a:rPr lang="en-US" sz="2000" i="1" baseline="-25000" dirty="0" smtClean="0">
                <a:latin typeface="Calibri"/>
                <a:cs typeface="Calibri"/>
              </a:rPr>
              <a:t>j</a:t>
            </a:r>
            <a:r>
              <a:rPr lang="en-US" sz="2000" dirty="0" smtClean="0"/>
              <a:t> only utilize 10% of the cache, </a:t>
            </a:r>
            <a:r>
              <a:rPr lang="en-US" sz="2000" i="1" dirty="0" err="1" smtClean="0">
                <a:latin typeface="Calibri"/>
                <a:cs typeface="Calibri"/>
              </a:rPr>
              <a:t>t</a:t>
            </a:r>
            <a:r>
              <a:rPr lang="en-US" sz="2000" i="1" baseline="-25000" dirty="0" err="1">
                <a:latin typeface="Calibri"/>
                <a:cs typeface="Calibri"/>
              </a:rPr>
              <a:t>p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latin typeface="Calibri"/>
                <a:cs typeface="Calibri"/>
              </a:rPr>
              <a:t>t</a:t>
            </a:r>
            <a:r>
              <a:rPr lang="en-US" sz="2000" i="1" baseline="-25000" dirty="0" err="1" smtClean="0">
                <a:latin typeface="Calibri"/>
                <a:cs typeface="Calibri"/>
              </a:rPr>
              <a:t>q</a:t>
            </a:r>
            <a:r>
              <a:rPr lang="en-US" sz="2000" i="1" dirty="0" smtClean="0">
                <a:latin typeface="Calibri"/>
                <a:cs typeface="Calibri"/>
              </a:rPr>
              <a:t> </a:t>
            </a:r>
            <a:r>
              <a:rPr lang="en-US" sz="2000" dirty="0" smtClean="0"/>
              <a:t>each demand 80% of the cache </a:t>
            </a:r>
          </a:p>
          <a:p>
            <a:pPr lvl="1"/>
            <a:r>
              <a:rPr lang="en-US" sz="2000" dirty="0" smtClean="0"/>
              <a:t>Schedule </a:t>
            </a:r>
            <a:r>
              <a:rPr lang="en-US" sz="2000" i="1" dirty="0">
                <a:latin typeface="Calibri"/>
                <a:cs typeface="Calibri"/>
              </a:rPr>
              <a:t>t</a:t>
            </a:r>
            <a:r>
              <a:rPr lang="en-US" sz="2000" i="1" baseline="-25000" dirty="0">
                <a:latin typeface="Calibri"/>
                <a:cs typeface="Calibri"/>
              </a:rPr>
              <a:t>i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latin typeface="Calibri"/>
                <a:cs typeface="Calibri"/>
              </a:rPr>
              <a:t>t</a:t>
            </a:r>
            <a:r>
              <a:rPr lang="en-US" sz="2000" i="1" baseline="-25000" dirty="0" err="1" smtClean="0">
                <a:latin typeface="Calibri"/>
                <a:cs typeface="Calibri"/>
              </a:rPr>
              <a:t>p</a:t>
            </a:r>
            <a:r>
              <a:rPr lang="en-US" sz="2000" dirty="0" smtClean="0"/>
              <a:t> on core 0 and core 1, </a:t>
            </a:r>
            <a:r>
              <a:rPr lang="en-US" sz="2000" i="1" dirty="0" smtClean="0">
                <a:latin typeface="Calibri"/>
                <a:cs typeface="Calibri"/>
              </a:rPr>
              <a:t>t</a:t>
            </a:r>
            <a:r>
              <a:rPr lang="en-US" sz="2000" i="1" baseline="-25000" dirty="0" smtClean="0">
                <a:latin typeface="Calibri"/>
                <a:cs typeface="Calibri"/>
              </a:rPr>
              <a:t>j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latin typeface="Calibri"/>
                <a:cs typeface="Calibri"/>
              </a:rPr>
              <a:t>t</a:t>
            </a:r>
            <a:r>
              <a:rPr lang="en-US" sz="2000" i="1" baseline="-25000" dirty="0" err="1" smtClean="0">
                <a:latin typeface="Calibri"/>
                <a:cs typeface="Calibri"/>
              </a:rPr>
              <a:t>q</a:t>
            </a:r>
            <a:r>
              <a:rPr lang="en-US" sz="2000" dirty="0" smtClean="0"/>
              <a:t> on core 2 and core 3</a:t>
            </a:r>
            <a:endParaRPr lang="en-US" sz="2000" dirty="0"/>
          </a:p>
          <a:p>
            <a:pPr lvl="1"/>
            <a:r>
              <a:rPr lang="en-US" sz="2000" dirty="0" smtClean="0"/>
              <a:t>May lead to loss of locality </a:t>
            </a:r>
            <a:endParaRPr lang="en-US" sz="2000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45705" y="4071382"/>
            <a:ext cx="4690374" cy="2115561"/>
            <a:chOff x="1626128" y="3561056"/>
            <a:chExt cx="5293816" cy="2480869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887257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0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953601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874585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940929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887257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2941743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5940929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4874585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887257" y="421008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87256" y="3757110"/>
              <a:ext cx="4694639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L3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874585" y="423275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4189949" y="4173409"/>
              <a:ext cx="0" cy="16785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742955" y="4912571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738056" y="4937992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1626128" y="3561056"/>
              <a:ext cx="5293816" cy="2480869"/>
            </a:xfrm>
            <a:prstGeom prst="roundRect">
              <a:avLst>
                <a:gd name="adj" fmla="val 0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5018" y="5433647"/>
            <a:ext cx="31557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1281" y="5433647"/>
            <a:ext cx="31724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sz="2000" b="1" baseline="-25000" dirty="0" err="1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9555" y="5445858"/>
            <a:ext cx="36533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6358" y="5429858"/>
            <a:ext cx="365338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sz="2000" b="1" baseline="-25000" dirty="0" err="1">
                <a:solidFill>
                  <a:srgbClr val="FF0000"/>
                </a:solidFill>
                <a:latin typeface="Calibri"/>
                <a:cs typeface="Calibri"/>
              </a:rPr>
              <a:t>q</a:t>
            </a:r>
            <a:endParaRPr lang="en-US" sz="20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3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Affinity Based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Scheduling for better power management </a:t>
            </a:r>
          </a:p>
          <a:p>
            <a:pPr lvl="1"/>
            <a:r>
              <a:rPr lang="en-US" i="1" dirty="0">
                <a:latin typeface="Calibri"/>
                <a:cs typeface="Calibri"/>
              </a:rPr>
              <a:t>t</a:t>
            </a:r>
            <a:r>
              <a:rPr lang="en-US" i="1" baseline="-25000" dirty="0">
                <a:latin typeface="Calibri"/>
                <a:cs typeface="Calibri"/>
              </a:rPr>
              <a:t>i</a:t>
            </a:r>
            <a:r>
              <a:rPr lang="en-US" dirty="0" smtClean="0"/>
              <a:t> and </a:t>
            </a:r>
            <a:r>
              <a:rPr lang="en-US" i="1" dirty="0" smtClean="0">
                <a:latin typeface="Calibri"/>
                <a:cs typeface="Calibri"/>
              </a:rPr>
              <a:t>t</a:t>
            </a:r>
            <a:r>
              <a:rPr lang="en-US" i="1" baseline="-25000" dirty="0" smtClean="0">
                <a:latin typeface="Calibri"/>
                <a:cs typeface="Calibri"/>
              </a:rPr>
              <a:t>j</a:t>
            </a:r>
            <a:r>
              <a:rPr lang="en-US" dirty="0" smtClean="0"/>
              <a:t> are CPU-bound while </a:t>
            </a:r>
            <a:r>
              <a:rPr lang="en-US" i="1" dirty="0" err="1" smtClean="0">
                <a:latin typeface="Calibri"/>
                <a:cs typeface="Calibri"/>
              </a:rPr>
              <a:t>t</a:t>
            </a:r>
            <a:r>
              <a:rPr lang="en-US" i="1" baseline="-25000" dirty="0" err="1" smtClean="0">
                <a:latin typeface="Calibri"/>
                <a:cs typeface="Calibri"/>
              </a:rPr>
              <a:t>p</a:t>
            </a:r>
            <a:r>
              <a:rPr lang="en-US" dirty="0" smtClean="0"/>
              <a:t> and </a:t>
            </a:r>
            <a:r>
              <a:rPr lang="en-US" i="1" dirty="0" err="1" smtClean="0">
                <a:latin typeface="Calibri"/>
                <a:cs typeface="Calibri"/>
              </a:rPr>
              <a:t>t</a:t>
            </a:r>
            <a:r>
              <a:rPr lang="en-US" i="1" baseline="-25000" dirty="0" err="1" smtClean="0">
                <a:latin typeface="Calibri"/>
                <a:cs typeface="Calibri"/>
              </a:rPr>
              <a:t>q</a:t>
            </a:r>
            <a:r>
              <a:rPr lang="en-US" dirty="0" smtClean="0"/>
              <a:t> are memory-bound </a:t>
            </a:r>
          </a:p>
          <a:p>
            <a:pPr lvl="1"/>
            <a:r>
              <a:rPr lang="en-US" dirty="0" smtClean="0"/>
              <a:t>Schedule </a:t>
            </a:r>
            <a:r>
              <a:rPr lang="en-US" i="1" dirty="0">
                <a:latin typeface="Calibri"/>
                <a:cs typeface="Calibri"/>
              </a:rPr>
              <a:t>t</a:t>
            </a:r>
            <a:r>
              <a:rPr lang="en-US" i="1" baseline="-25000" dirty="0">
                <a:latin typeface="Calibri"/>
                <a:cs typeface="Calibri"/>
              </a:rPr>
              <a:t>i</a:t>
            </a:r>
            <a:r>
              <a:rPr lang="en-US" dirty="0" smtClean="0"/>
              <a:t> and </a:t>
            </a:r>
            <a:r>
              <a:rPr lang="en-US" i="1" dirty="0" err="1" smtClean="0">
                <a:latin typeface="Calibri"/>
                <a:cs typeface="Calibri"/>
              </a:rPr>
              <a:t>t</a:t>
            </a:r>
            <a:r>
              <a:rPr lang="en-US" i="1" baseline="-25000" dirty="0" err="1" smtClean="0">
                <a:latin typeface="Calibri"/>
                <a:cs typeface="Calibri"/>
              </a:rPr>
              <a:t>p</a:t>
            </a:r>
            <a:r>
              <a:rPr lang="en-US" dirty="0" smtClean="0"/>
              <a:t> on core 0 and </a:t>
            </a:r>
            <a:r>
              <a:rPr lang="en-US" i="1" dirty="0" smtClean="0">
                <a:latin typeface="Calibri"/>
                <a:cs typeface="Calibri"/>
              </a:rPr>
              <a:t>t</a:t>
            </a:r>
            <a:r>
              <a:rPr lang="en-US" i="1" baseline="-25000" dirty="0" smtClean="0">
                <a:latin typeface="Calibri"/>
                <a:cs typeface="Calibri"/>
              </a:rPr>
              <a:t>j</a:t>
            </a:r>
            <a:r>
              <a:rPr lang="en-US" dirty="0" smtClean="0"/>
              <a:t> and </a:t>
            </a:r>
            <a:r>
              <a:rPr lang="en-US" i="1" dirty="0" err="1" smtClean="0">
                <a:latin typeface="Calibri"/>
                <a:cs typeface="Calibri"/>
              </a:rPr>
              <a:t>t</a:t>
            </a:r>
            <a:r>
              <a:rPr lang="en-US" i="1" baseline="-25000" dirty="0" err="1" smtClean="0">
                <a:latin typeface="Calibri"/>
                <a:cs typeface="Calibri"/>
              </a:rPr>
              <a:t>q</a:t>
            </a:r>
            <a:r>
              <a:rPr lang="en-US" dirty="0" smtClean="0"/>
              <a:t> to core 2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24244" y="3101594"/>
            <a:ext cx="5922222" cy="2918788"/>
            <a:chOff x="1626128" y="3561056"/>
            <a:chExt cx="5293816" cy="2480869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887257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0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2953601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4874585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5940929" y="5139790"/>
              <a:ext cx="652825" cy="712211"/>
            </a:xfrm>
            <a:prstGeom prst="roundRect">
              <a:avLst/>
            </a:prstGeom>
            <a:solidFill>
              <a:srgbClr val="FFFDC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Calibri"/>
                  <a:ea typeface="ＭＳ Ｐゴシック" charset="-128"/>
                  <a:cs typeface="Calibri"/>
                </a:rPr>
                <a:t>C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charset="-128"/>
                  <a:cs typeface="Calibri"/>
                </a:rPr>
                <a:t>ore 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charset="-128"/>
                <a:cs typeface="Calibri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887257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2941743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5940929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4874585" y="4653112"/>
              <a:ext cx="652825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L1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887257" y="421008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887256" y="3757110"/>
              <a:ext cx="4694639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L3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874585" y="4232759"/>
              <a:ext cx="1707311" cy="25945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100" b="1" dirty="0" smtClean="0">
                  <a:latin typeface="Calibri" charset="0"/>
                  <a:ea typeface="Optima" charset="0"/>
                </a:rPr>
                <a:t>L2</a:t>
              </a:r>
              <a:endParaRPr lang="en-US" sz="1100" b="1" dirty="0">
                <a:latin typeface="Calibri" charset="0"/>
                <a:ea typeface="Optima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4189949" y="4173409"/>
              <a:ext cx="0" cy="16785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742955" y="4912571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738056" y="4937992"/>
              <a:ext cx="0" cy="86461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Rounded Rectangle 18"/>
            <p:cNvSpPr/>
            <p:nvPr/>
          </p:nvSpPr>
          <p:spPr bwMode="auto">
            <a:xfrm>
              <a:off x="1626128" y="3561056"/>
              <a:ext cx="5293816" cy="2480869"/>
            </a:xfrm>
            <a:prstGeom prst="roundRect">
              <a:avLst>
                <a:gd name="adj" fmla="val 0"/>
              </a:avLst>
            </a:pr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958374" y="5111482"/>
            <a:ext cx="667032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b="1" baseline="-25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b="1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endParaRPr lang="en-US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90804" y="5115849"/>
            <a:ext cx="668535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b="1" baseline="-25000" dirty="0" err="1">
                <a:solidFill>
                  <a:srgbClr val="FF0000"/>
                </a:solidFill>
                <a:latin typeface="Calibri"/>
                <a:cs typeface="Calibri"/>
              </a:rPr>
              <a:t>j</a:t>
            </a:r>
            <a:r>
              <a:rPr 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+ </a:t>
            </a:r>
            <a:r>
              <a:rPr lang="en-US" b="1" dirty="0" err="1" smtClean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lang="en-US" b="1" baseline="-25000" dirty="0" err="1">
                <a:solidFill>
                  <a:srgbClr val="FF0000"/>
                </a:solidFill>
                <a:latin typeface="Calibri"/>
                <a:cs typeface="Calibri"/>
              </a:rPr>
              <a:t>q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endParaRPr lang="en-US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00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Two-step scheduling process</a:t>
            </a:r>
          </a:p>
          <a:p>
            <a:pPr lvl="1"/>
            <a:r>
              <a:rPr lang="en-US" sz="2000" dirty="0" smtClean="0"/>
              <a:t>Identify a set (or gang) of threads to and adjust affinity for them to execute in a specific core group</a:t>
            </a:r>
          </a:p>
          <a:p>
            <a:pPr lvl="2"/>
            <a:r>
              <a:rPr lang="en-US" sz="1800" dirty="0" smtClean="0"/>
              <a:t>Gang formation can be done based on resource utilization and sharing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uspend the threads in a gang to let one job have </a:t>
            </a:r>
            <a:r>
              <a:rPr lang="en-US" sz="2000" dirty="0"/>
              <a:t>dedicated access to the resources for a configured period of </a:t>
            </a:r>
            <a:r>
              <a:rPr lang="en-US" sz="2000" dirty="0" smtClean="0"/>
              <a:t>time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Traditionally used for MPI programs running on high-performance clusters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ecoming mainstream for multicore architectures</a:t>
            </a:r>
          </a:p>
          <a:p>
            <a:pPr lvl="1"/>
            <a:r>
              <a:rPr lang="en-US" sz="2000" dirty="0" smtClean="0"/>
              <a:t>Patches available that integrates gang scheduling with CFS in Linux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6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in Performance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19548" y="1564281"/>
            <a:ext cx="7658100" cy="4470400"/>
            <a:chOff x="0" y="0"/>
            <a:chExt cx="7658100" cy="4064000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3675671462"/>
                </p:ext>
              </p:extLst>
            </p:nvPr>
          </p:nvGraphicFramePr>
          <p:xfrm>
            <a:off x="0" y="0"/>
            <a:ext cx="76581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800101" y="29464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562101" y="282575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47851" y="274955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95501" y="26543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41601" y="25654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87700" y="227965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4750" y="21717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54500" y="19431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46700" y="156845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18200" y="15748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13300" y="168275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650" y="3003550"/>
              <a:ext cx="62377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16 MHz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27150" y="2901950"/>
              <a:ext cx="62377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25 MHz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88200" y="15367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99250" y="15367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0051" y="1289051"/>
              <a:ext cx="1054100" cy="43088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Full Speed Level 2 Cache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60850" y="12192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1850" y="2279650"/>
              <a:ext cx="1054100" cy="43088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instruction</a:t>
              </a:r>
              <a:r>
                <a:rPr lang="en-US" sz="1100" baseline="0"/>
                <a:t> pipeline</a:t>
              </a:r>
              <a:endParaRPr lang="en-US" sz="11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62101" y="26035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95501" y="24130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35251" y="23241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94250" y="7874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34000" y="6985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79850" y="146050"/>
              <a:ext cx="1054100" cy="76944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longer issue pipeline</a:t>
              </a:r>
            </a:p>
            <a:p>
              <a:r>
                <a:rPr lang="en-US" sz="1100"/>
                <a:t>double</a:t>
              </a:r>
              <a:r>
                <a:rPr lang="en-US" sz="1100" baseline="0"/>
                <a:t> speed artihmetic</a:t>
              </a:r>
              <a:endParaRPr lang="en-US" sz="110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4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44247" y="6184405"/>
            <a:ext cx="429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Calibri"/>
                <a:cs typeface="Calibri"/>
              </a:rPr>
              <a:t>Image adapted from Scientific American, Feb 2005, “A Split at the Core”</a:t>
            </a:r>
            <a:endParaRPr lang="en-US"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3154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dirty="0">
                <a:latin typeface="Optima" charset="0"/>
                <a:ea typeface="ＭＳ Ｐゴシック" charset="-128"/>
                <a:cs typeface="ＭＳ Ｐゴシック" charset="-128"/>
              </a:rPr>
              <a:t>I</a:t>
            </a:r>
            <a:r>
              <a:rPr lang="en-US" dirty="0" smtClean="0">
                <a:latin typeface="Optima" charset="0"/>
                <a:ea typeface="ＭＳ Ｐゴシック" charset="-128"/>
                <a:cs typeface="ＭＳ Ｐゴシック" charset="-128"/>
              </a:rPr>
              <a:t>ncrease in Power Density</a:t>
            </a: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7086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2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Optima" charset="0"/>
                <a:ea typeface="ＭＳ Ｐゴシック" charset="-128"/>
                <a:cs typeface="ＭＳ Ｐゴシック" charset="-128"/>
              </a:rPr>
              <a:t>The Power Wall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Optima" charset="0"/>
                <a:ea typeface="ＭＳ Ｐゴシック" charset="-128"/>
                <a:cs typeface="ＭＳ Ｐゴシック" charset="-128"/>
              </a:rPr>
              <a:t>Going with Moore’s Law results in too much heat dissipation and power consumption</a:t>
            </a:r>
          </a:p>
          <a:p>
            <a:pPr eaLnBrk="1" hangingPunct="1"/>
            <a:endParaRPr lang="en-US" sz="2400" dirty="0" smtClean="0">
              <a:latin typeface="Optima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Optima" charset="0"/>
                <a:ea typeface="ＭＳ Ｐゴシック" charset="-128"/>
                <a:cs typeface="ＭＳ Ｐゴシック" charset="-128"/>
              </a:rPr>
              <a:t>Moore’s law still holds but does not seem to be economically viable</a:t>
            </a:r>
          </a:p>
          <a:p>
            <a:pPr eaLnBrk="1" hangingPunct="1"/>
            <a:endParaRPr lang="en-US" sz="2400" dirty="0">
              <a:latin typeface="Optima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r>
              <a:rPr lang="en-US" sz="2400" dirty="0" smtClean="0">
                <a:latin typeface="Optima" charset="0"/>
                <a:ea typeface="ＭＳ Ｐゴシック" charset="-128"/>
                <a:cs typeface="ＭＳ Ｐゴシック" charset="-128"/>
              </a:rPr>
              <a:t>The multicore paradigm </a:t>
            </a:r>
          </a:p>
          <a:p>
            <a:pPr lvl="1" eaLnBrk="1" hangingPunct="1"/>
            <a:r>
              <a:rPr lang="en-US" sz="2000" dirty="0" smtClean="0">
                <a:latin typeface="Optima" charset="0"/>
              </a:rPr>
              <a:t>Put multiple simplified (and slower) processing cores on the same chip area</a:t>
            </a:r>
          </a:p>
          <a:p>
            <a:pPr lvl="1" eaLnBrk="1" hangingPunct="1"/>
            <a:r>
              <a:rPr lang="en-US" sz="2000" dirty="0" smtClean="0">
                <a:latin typeface="Optima" charset="0"/>
              </a:rPr>
              <a:t>Fewer transistors per cm</a:t>
            </a:r>
            <a:r>
              <a:rPr lang="en-US" sz="2000" baseline="30000" dirty="0" smtClean="0">
                <a:latin typeface="Optima" charset="0"/>
              </a:rPr>
              <a:t>2</a:t>
            </a:r>
            <a:r>
              <a:rPr lang="en-US" sz="2000" dirty="0">
                <a:latin typeface="Optima" charset="0"/>
              </a:rPr>
              <a:t> </a:t>
            </a:r>
            <a:r>
              <a:rPr lang="en-US" sz="2000" dirty="0" smtClean="0">
                <a:latin typeface="Optima" charset="0"/>
              </a:rPr>
              <a:t>implies less heat!</a:t>
            </a:r>
          </a:p>
          <a:p>
            <a:pPr marL="457200" lvl="1" indent="0" eaLnBrk="1" hangingPunct="1">
              <a:buNone/>
            </a:pPr>
            <a:endParaRPr lang="en-US" sz="2000" dirty="0" smtClean="0">
              <a:latin typeface="Optim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7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Multicore Such a Big Deal?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19548" y="1350542"/>
            <a:ext cx="7658100" cy="4470400"/>
            <a:chOff x="0" y="0"/>
            <a:chExt cx="7658100" cy="4064000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4272187404"/>
                </p:ext>
              </p:extLst>
            </p:nvPr>
          </p:nvGraphicFramePr>
          <p:xfrm>
            <a:off x="0" y="0"/>
            <a:ext cx="76581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800101" y="29464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31169" y="2871897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47851" y="274955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95501" y="26543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41601" y="2526916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87700" y="227965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14750" y="21717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54500" y="19431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46700" y="156845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18200" y="15748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13300" y="168275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5650" y="3003550"/>
              <a:ext cx="62377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>
                  <a:latin typeface="Calibri"/>
                  <a:cs typeface="Calibri"/>
                </a:rPr>
                <a:t>16 MHz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27150" y="2901950"/>
              <a:ext cx="623770" cy="26161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dirty="0">
                  <a:latin typeface="Calibri"/>
                  <a:cs typeface="Calibri"/>
                </a:rPr>
                <a:t>25 MHz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188200" y="15367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699250" y="15367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0616" y="1359356"/>
              <a:ext cx="1054100" cy="43088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dirty="0">
                  <a:latin typeface="Calibri"/>
                  <a:cs typeface="Calibri"/>
                </a:rPr>
                <a:t>Full Speed Level 2 Cache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60850" y="12192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1850" y="2279650"/>
              <a:ext cx="1054100" cy="43088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instruction</a:t>
              </a:r>
              <a:r>
                <a:rPr lang="en-US" sz="1100" baseline="0"/>
                <a:t> pipeline</a:t>
              </a:r>
              <a:endParaRPr lang="en-US" sz="11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62101" y="2603502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95501" y="2374516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635251" y="2277919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94250" y="7874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34000" y="698500"/>
              <a:ext cx="84834" cy="86356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79850" y="238420"/>
              <a:ext cx="1054100" cy="76944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50" dirty="0"/>
                <a:t>longer issue pipeline</a:t>
              </a:r>
            </a:p>
            <a:p>
              <a:r>
                <a:rPr lang="en-US" sz="1050" dirty="0"/>
                <a:t>double</a:t>
              </a:r>
              <a:r>
                <a:rPr lang="en-US" sz="1050" baseline="0" dirty="0"/>
                <a:t> speed </a:t>
              </a:r>
              <a:r>
                <a:rPr lang="en-US" sz="1050" baseline="0" dirty="0" smtClean="0"/>
                <a:t>arithmetic</a:t>
              </a:r>
              <a:endParaRPr lang="en-US" sz="1050" dirty="0"/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 flipV="1">
            <a:off x="6238382" y="3068805"/>
            <a:ext cx="2171226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822582" y="2311674"/>
            <a:ext cx="2125681" cy="646331"/>
          </a:xfrm>
          <a:prstGeom prst="rect">
            <a:avLst/>
          </a:prstGeom>
          <a:solidFill>
            <a:srgbClr val="FFF9C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more responsibility on software</a:t>
            </a:r>
            <a:endParaRPr lang="en-US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3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Multicore Such a Big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smtClean="0">
                <a:solidFill>
                  <a:srgbClr val="1822CD"/>
                </a:solidFill>
              </a:rPr>
              <a:t>Parallelism is mainstream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sz="1600" i="1" dirty="0" smtClean="0"/>
              <a:t> </a:t>
            </a:r>
          </a:p>
          <a:p>
            <a:pPr lvl="1">
              <a:buNone/>
            </a:pPr>
            <a:r>
              <a:rPr lang="en-US" sz="2000" i="1" dirty="0" smtClean="0"/>
              <a:t>“In future, all software will be parallel”</a:t>
            </a:r>
          </a:p>
          <a:p>
            <a:pPr lvl="3">
              <a:buNone/>
            </a:pPr>
            <a:r>
              <a:rPr lang="en-US" dirty="0" smtClean="0"/>
              <a:t>                                    - Andrew </a:t>
            </a:r>
            <a:r>
              <a:rPr lang="en-US" dirty="0" err="1" smtClean="0"/>
              <a:t>Chien</a:t>
            </a:r>
            <a:r>
              <a:rPr lang="en-US" dirty="0" smtClean="0"/>
              <a:t>, Intel CTO (many concur) </a:t>
            </a: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Parallelism no longer a matter of interest just for the HPC people </a:t>
            </a:r>
          </a:p>
          <a:p>
            <a:r>
              <a:rPr lang="en-US" sz="2000" dirty="0" smtClean="0"/>
              <a:t>Need to find more programs to parallelize</a:t>
            </a:r>
          </a:p>
          <a:p>
            <a:r>
              <a:rPr lang="en-US" sz="2000" dirty="0" smtClean="0"/>
              <a:t>Need to find more parallelism in existing parallel applications</a:t>
            </a:r>
          </a:p>
          <a:p>
            <a:r>
              <a:rPr lang="en-US" sz="2000" dirty="0" smtClean="0"/>
              <a:t>Need to consider parallelism when writing </a:t>
            </a:r>
            <a:r>
              <a:rPr lang="en-US" sz="2000" i="1" dirty="0" smtClean="0"/>
              <a:t>an</a:t>
            </a:r>
            <a:r>
              <a:rPr lang="en-US" sz="2000" dirty="0" smtClean="0"/>
              <a:t>y new program</a:t>
            </a:r>
          </a:p>
          <a:p>
            <a:pPr lvl="2"/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Multicore Such a Big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1822CD"/>
                </a:solidFill>
              </a:rPr>
              <a:t>Parallelism is Ubiquitous 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7" descr="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0504" y="2606020"/>
            <a:ext cx="1814026" cy="140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mgr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25004"/>
            <a:ext cx="1607400" cy="2363313"/>
          </a:xfrm>
          <a:prstGeom prst="rect">
            <a:avLst/>
          </a:prstGeom>
        </p:spPr>
      </p:pic>
      <p:pic>
        <p:nvPicPr>
          <p:cNvPr id="7" name="Picture 6" descr="imgres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24" y="2209695"/>
            <a:ext cx="1330180" cy="2189096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681" y="4558096"/>
            <a:ext cx="2225508" cy="1615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141" y="1915699"/>
            <a:ext cx="1312952" cy="163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465" y="2294010"/>
            <a:ext cx="1555750" cy="230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45" y="4918074"/>
            <a:ext cx="20780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25" y="5143743"/>
            <a:ext cx="22161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5F90-43F7-1E4E-B290-4FB4188C6D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2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ule_tmplate">
  <a:themeElements>
    <a:clrScheme name="Blank Presentation 1">
      <a:dk1>
        <a:srgbClr val="000000"/>
      </a:dk1>
      <a:lt1>
        <a:srgbClr val="B3D1F0"/>
      </a:lt1>
      <a:dk2>
        <a:srgbClr val="1822CD"/>
      </a:dk2>
      <a:lt2>
        <a:srgbClr val="000000"/>
      </a:lt2>
      <a:accent1>
        <a:srgbClr val="3568C7"/>
      </a:accent1>
      <a:accent2>
        <a:srgbClr val="F06157"/>
      </a:accent2>
      <a:accent3>
        <a:srgbClr val="D6E5F6"/>
      </a:accent3>
      <a:accent4>
        <a:srgbClr val="000000"/>
      </a:accent4>
      <a:accent5>
        <a:srgbClr val="AEB9E0"/>
      </a:accent5>
      <a:accent6>
        <a:srgbClr val="D9574E"/>
      </a:accent6>
      <a:hlink>
        <a:srgbClr val="FF9218"/>
      </a:hlink>
      <a:folHlink>
        <a:srgbClr val="CCCCCC"/>
      </a:folHlink>
    </a:clrScheme>
    <a:fontScheme name="Blank Presentation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B3D1F0"/>
        </a:lt1>
        <a:dk2>
          <a:srgbClr val="1822CD"/>
        </a:dk2>
        <a:lt2>
          <a:srgbClr val="000000"/>
        </a:lt2>
        <a:accent1>
          <a:srgbClr val="3568C7"/>
        </a:accent1>
        <a:accent2>
          <a:srgbClr val="F06157"/>
        </a:accent2>
        <a:accent3>
          <a:srgbClr val="D6E5F6"/>
        </a:accent3>
        <a:accent4>
          <a:srgbClr val="000000"/>
        </a:accent4>
        <a:accent5>
          <a:srgbClr val="AEB9E0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DCD1EB"/>
        </a:lt1>
        <a:dk2>
          <a:srgbClr val="6C18B0"/>
        </a:dk2>
        <a:lt2>
          <a:srgbClr val="000000"/>
        </a:lt2>
        <a:accent1>
          <a:srgbClr val="9968CC"/>
        </a:accent1>
        <a:accent2>
          <a:srgbClr val="FFAF18"/>
        </a:accent2>
        <a:accent3>
          <a:srgbClr val="EBE5F3"/>
        </a:accent3>
        <a:accent4>
          <a:srgbClr val="000000"/>
        </a:accent4>
        <a:accent5>
          <a:srgbClr val="CAB9E2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EECAE1"/>
        </a:lt1>
        <a:dk2>
          <a:srgbClr val="DC54AD"/>
        </a:dk2>
        <a:lt2>
          <a:srgbClr val="000000"/>
        </a:lt2>
        <a:accent1>
          <a:srgbClr val="DC359C"/>
        </a:accent1>
        <a:accent2>
          <a:srgbClr val="FFAF18"/>
        </a:accent2>
        <a:accent3>
          <a:srgbClr val="F5E1EE"/>
        </a:accent3>
        <a:accent4>
          <a:srgbClr val="000000"/>
        </a:accent4>
        <a:accent5>
          <a:srgbClr val="EBAECB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7E6C5"/>
        </a:lt1>
        <a:dk2>
          <a:srgbClr val="2F8B20"/>
        </a:dk2>
        <a:lt2>
          <a:srgbClr val="000000"/>
        </a:lt2>
        <a:accent1>
          <a:srgbClr val="7ABA05"/>
        </a:accent1>
        <a:accent2>
          <a:srgbClr val="FFAF18"/>
        </a:accent2>
        <a:accent3>
          <a:srgbClr val="E8F0DF"/>
        </a:accent3>
        <a:accent4>
          <a:srgbClr val="000000"/>
        </a:accent4>
        <a:accent5>
          <a:srgbClr val="BED9AA"/>
        </a:accent5>
        <a:accent6>
          <a:srgbClr val="E79E15"/>
        </a:accent6>
        <a:hlink>
          <a:srgbClr val="1822CD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8D1A8"/>
        </a:lt1>
        <a:dk2>
          <a:srgbClr val="FF9218"/>
        </a:dk2>
        <a:lt2>
          <a:srgbClr val="000000"/>
        </a:lt2>
        <a:accent1>
          <a:srgbClr val="FFAF18"/>
        </a:accent1>
        <a:accent2>
          <a:srgbClr val="F06157"/>
        </a:accent2>
        <a:accent3>
          <a:srgbClr val="FBE5D1"/>
        </a:accent3>
        <a:accent4>
          <a:srgbClr val="000000"/>
        </a:accent4>
        <a:accent5>
          <a:srgbClr val="FFD4AB"/>
        </a:accent5>
        <a:accent6>
          <a:srgbClr val="D9574E"/>
        </a:accent6>
        <a:hlink>
          <a:srgbClr val="FF9218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CCCCCC"/>
        </a:lt1>
        <a:dk2>
          <a:srgbClr val="555555"/>
        </a:dk2>
        <a:lt2>
          <a:srgbClr val="000000"/>
        </a:lt2>
        <a:accent1>
          <a:srgbClr val="AAAAAA"/>
        </a:accent1>
        <a:accent2>
          <a:srgbClr val="888888"/>
        </a:accent2>
        <a:accent3>
          <a:srgbClr val="E2E2E2"/>
        </a:accent3>
        <a:accent4>
          <a:srgbClr val="000000"/>
        </a:accent4>
        <a:accent5>
          <a:srgbClr val="D2D2D2"/>
        </a:accent5>
        <a:accent6>
          <a:srgbClr val="7B7B7B"/>
        </a:accent6>
        <a:hlink>
          <a:srgbClr val="333333"/>
        </a:hlink>
        <a:folHlink>
          <a:srgbClr val="8888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module_tmplate.thmx</Template>
  <TotalTime>773</TotalTime>
  <Words>1632</Words>
  <Application>Microsoft Macintosh PowerPoint</Application>
  <PresentationFormat>On-screen Show (4:3)</PresentationFormat>
  <Paragraphs>435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module_tmplate</vt:lpstr>
      <vt:lpstr>Task Orchestration : Scheduling and Mapping on Multicore Systems</vt:lpstr>
      <vt:lpstr>Outline</vt:lpstr>
      <vt:lpstr>Increase in Transistor Count</vt:lpstr>
      <vt:lpstr>Increase in Performance</vt:lpstr>
      <vt:lpstr>Increase in Power Density</vt:lpstr>
      <vt:lpstr>The Power Wall</vt:lpstr>
      <vt:lpstr>Why is Multicore Such a Big Deal?</vt:lpstr>
      <vt:lpstr>Why is Multicore Such a Big Deal?</vt:lpstr>
      <vt:lpstr>Why is Multicore Such a Big Deal?</vt:lpstr>
      <vt:lpstr>OS Role in the Multicore Era</vt:lpstr>
      <vt:lpstr>Scheduling Goals</vt:lpstr>
      <vt:lpstr>Scheduling Goals for Multicore Systems</vt:lpstr>
      <vt:lpstr>Single CPU Scheduler Overview</vt:lpstr>
      <vt:lpstr>Multicore Scheduler Overview I</vt:lpstr>
      <vt:lpstr>Multicore Scheduler Overview II</vt:lpstr>
      <vt:lpstr>Load Balancing</vt:lpstr>
      <vt:lpstr> The OS as a Load Balancer</vt:lpstr>
      <vt:lpstr>Thread Migration</vt:lpstr>
      <vt:lpstr>Complex Load Balancing Issues</vt:lpstr>
      <vt:lpstr>Load Balancing for Power</vt:lpstr>
      <vt:lpstr>Load Balancing for Power</vt:lpstr>
      <vt:lpstr>Load Balancing Trade-offs</vt:lpstr>
      <vt:lpstr>Resource Sharing</vt:lpstr>
      <vt:lpstr>Thread Affinity</vt:lpstr>
      <vt:lpstr>Adjusting Thread Affinity</vt:lpstr>
      <vt:lpstr>Thread Affinity in the Linux Kernel</vt:lpstr>
      <vt:lpstr>Affinity Based Scheduling</vt:lpstr>
      <vt:lpstr>Affinity Based Scheduling</vt:lpstr>
      <vt:lpstr>Affinity Based Scheduling</vt:lpstr>
      <vt:lpstr>Affinity Based Scheduling</vt:lpstr>
      <vt:lpstr>Affinity Based Scheduling</vt:lpstr>
      <vt:lpstr>Gang Scheduling</vt:lpstr>
    </vt:vector>
  </TitlesOfParts>
  <Company>Texas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Apan Qasem</dc:creator>
  <cp:lastModifiedBy>Apan Qasem</cp:lastModifiedBy>
  <cp:revision>95</cp:revision>
  <dcterms:created xsi:type="dcterms:W3CDTF">2013-04-09T18:55:29Z</dcterms:created>
  <dcterms:modified xsi:type="dcterms:W3CDTF">2013-08-02T16:20:38Z</dcterms:modified>
</cp:coreProperties>
</file>